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8" r:id="rId2"/>
    <p:sldId id="390" r:id="rId3"/>
    <p:sldId id="357" r:id="rId4"/>
    <p:sldId id="389" r:id="rId5"/>
    <p:sldId id="391" r:id="rId6"/>
    <p:sldId id="370" r:id="rId7"/>
    <p:sldId id="416" r:id="rId8"/>
    <p:sldId id="393" r:id="rId9"/>
    <p:sldId id="405" r:id="rId10"/>
    <p:sldId id="276" r:id="rId11"/>
    <p:sldId id="311" r:id="rId12"/>
    <p:sldId id="409" r:id="rId13"/>
    <p:sldId id="385" r:id="rId14"/>
    <p:sldId id="375" r:id="rId15"/>
    <p:sldId id="381" r:id="rId16"/>
    <p:sldId id="403" r:id="rId17"/>
    <p:sldId id="410" r:id="rId18"/>
    <p:sldId id="399" r:id="rId19"/>
    <p:sldId id="392" r:id="rId20"/>
    <p:sldId id="401" r:id="rId21"/>
    <p:sldId id="369" r:id="rId22"/>
    <p:sldId id="331" r:id="rId23"/>
    <p:sldId id="291" r:id="rId24"/>
    <p:sldId id="338" r:id="rId25"/>
    <p:sldId id="402" r:id="rId26"/>
    <p:sldId id="407" r:id="rId27"/>
    <p:sldId id="376" r:id="rId28"/>
    <p:sldId id="414" r:id="rId29"/>
    <p:sldId id="415" r:id="rId30"/>
    <p:sldId id="412" r:id="rId31"/>
    <p:sldId id="257" r:id="rId32"/>
    <p:sldId id="413" r:id="rId33"/>
  </p:sldIdLst>
  <p:sldSz cx="12192000" cy="6858000"/>
  <p:notesSz cx="6858000" cy="9144000"/>
  <p:defaultTex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5976"/>
  </p:normalViewPr>
  <p:slideViewPr>
    <p:cSldViewPr snapToGrid="0" snapToObjects="1">
      <p:cViewPr varScale="1">
        <p:scale>
          <a:sx n="117" d="100"/>
          <a:sy n="117" d="100"/>
        </p:scale>
        <p:origin x="26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34F28B-F433-FE44-B5B4-7240CF1AD034}" type="datetimeFigureOut">
              <a:rPr lang="en-TH" smtClean="0"/>
              <a:t>22/7/2022 R</a:t>
            </a:fld>
            <a:endParaRPr lang="en-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379789-2B1F-5042-A67D-2B6530D4EBB9}" type="slidenum">
              <a:rPr lang="en-TH" smtClean="0"/>
              <a:t>‹#›</a:t>
            </a:fld>
            <a:endParaRPr lang="en-TH"/>
          </a:p>
        </p:txBody>
      </p:sp>
    </p:spTree>
    <p:extLst>
      <p:ext uri="{BB962C8B-B14F-4D97-AF65-F5344CB8AC3E}">
        <p14:creationId xmlns:p14="http://schemas.microsoft.com/office/powerpoint/2010/main" val="4219323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H" dirty="0"/>
          </a:p>
        </p:txBody>
      </p:sp>
      <p:sp>
        <p:nvSpPr>
          <p:cNvPr id="4" name="Slide Number Placeholder 3"/>
          <p:cNvSpPr>
            <a:spLocks noGrp="1"/>
          </p:cNvSpPr>
          <p:nvPr>
            <p:ph type="sldNum" sz="quarter" idx="5"/>
          </p:nvPr>
        </p:nvSpPr>
        <p:spPr/>
        <p:txBody>
          <a:bodyPr/>
          <a:lstStyle/>
          <a:p>
            <a:fld id="{09E34E83-76FD-5845-9179-1513DD1B05C1}" type="slidenum">
              <a:rPr lang="en-US" smtClean="0"/>
              <a:t>1</a:t>
            </a:fld>
            <a:endParaRPr lang="en-US"/>
          </a:p>
        </p:txBody>
      </p:sp>
    </p:spTree>
    <p:extLst>
      <p:ext uri="{BB962C8B-B14F-4D97-AF65-F5344CB8AC3E}">
        <p14:creationId xmlns:p14="http://schemas.microsoft.com/office/powerpoint/2010/main" val="409616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H" dirty="0"/>
          </a:p>
        </p:txBody>
      </p:sp>
      <p:sp>
        <p:nvSpPr>
          <p:cNvPr id="4" name="Slide Number Placeholder 3"/>
          <p:cNvSpPr>
            <a:spLocks noGrp="1"/>
          </p:cNvSpPr>
          <p:nvPr>
            <p:ph type="sldNum" sz="quarter" idx="5"/>
          </p:nvPr>
        </p:nvSpPr>
        <p:spPr/>
        <p:txBody>
          <a:bodyPr/>
          <a:lstStyle/>
          <a:p>
            <a:fld id="{09E34E83-76FD-5845-9179-1513DD1B05C1}" type="slidenum">
              <a:rPr lang="en-US" smtClean="0"/>
              <a:t>6</a:t>
            </a:fld>
            <a:endParaRPr lang="en-US"/>
          </a:p>
        </p:txBody>
      </p:sp>
    </p:spTree>
    <p:extLst>
      <p:ext uri="{BB962C8B-B14F-4D97-AF65-F5344CB8AC3E}">
        <p14:creationId xmlns:p14="http://schemas.microsoft.com/office/powerpoint/2010/main" val="994793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supportive or educational role of parents in helping their child develop and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decision-making skills and confidence. </a:t>
            </a:r>
          </a:p>
          <a:p>
            <a:endParaRPr lang="en-US" dirty="0"/>
          </a:p>
        </p:txBody>
      </p:sp>
      <p:sp>
        <p:nvSpPr>
          <p:cNvPr id="4" name="Slide Number Placeholder 3"/>
          <p:cNvSpPr>
            <a:spLocks noGrp="1"/>
          </p:cNvSpPr>
          <p:nvPr>
            <p:ph type="sldNum" sz="quarter" idx="10"/>
          </p:nvPr>
        </p:nvSpPr>
        <p:spPr/>
        <p:txBody>
          <a:bodyPr/>
          <a:lstStyle/>
          <a:p>
            <a:fld id="{BE35F9B5-A831-4F47-B2C3-E95E1910730B}" type="slidenum">
              <a:rPr lang="en-US" smtClean="0"/>
              <a:t>10</a:t>
            </a:fld>
            <a:endParaRPr lang="en-US"/>
          </a:p>
        </p:txBody>
      </p:sp>
    </p:spTree>
    <p:extLst>
      <p:ext uri="{BB962C8B-B14F-4D97-AF65-F5344CB8AC3E}">
        <p14:creationId xmlns:p14="http://schemas.microsoft.com/office/powerpoint/2010/main" val="1266735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H" dirty="0"/>
          </a:p>
        </p:txBody>
      </p:sp>
      <p:sp>
        <p:nvSpPr>
          <p:cNvPr id="4" name="Slide Number Placeholder 3"/>
          <p:cNvSpPr>
            <a:spLocks noGrp="1"/>
          </p:cNvSpPr>
          <p:nvPr>
            <p:ph type="sldNum" sz="quarter" idx="5"/>
          </p:nvPr>
        </p:nvSpPr>
        <p:spPr/>
        <p:txBody>
          <a:bodyPr/>
          <a:lstStyle/>
          <a:p>
            <a:fld id="{09E34E83-76FD-5845-9179-1513DD1B05C1}" type="slidenum">
              <a:rPr lang="en-US" smtClean="0"/>
              <a:t>25</a:t>
            </a:fld>
            <a:endParaRPr lang="en-US"/>
          </a:p>
        </p:txBody>
      </p:sp>
    </p:spTree>
    <p:extLst>
      <p:ext uri="{BB962C8B-B14F-4D97-AF65-F5344CB8AC3E}">
        <p14:creationId xmlns:p14="http://schemas.microsoft.com/office/powerpoint/2010/main" val="4084391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CAF71-3FA7-E0AB-AB16-BCC38598AA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H"/>
          </a:p>
        </p:txBody>
      </p:sp>
      <p:sp>
        <p:nvSpPr>
          <p:cNvPr id="3" name="Subtitle 2">
            <a:extLst>
              <a:ext uri="{FF2B5EF4-FFF2-40B4-BE49-F238E27FC236}">
                <a16:creationId xmlns:a16="http://schemas.microsoft.com/office/drawing/2014/main" id="{27220903-4F08-A660-1DC0-A8CE1351DA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H"/>
          </a:p>
        </p:txBody>
      </p:sp>
      <p:sp>
        <p:nvSpPr>
          <p:cNvPr id="4" name="Date Placeholder 3">
            <a:extLst>
              <a:ext uri="{FF2B5EF4-FFF2-40B4-BE49-F238E27FC236}">
                <a16:creationId xmlns:a16="http://schemas.microsoft.com/office/drawing/2014/main" id="{BDEA4C0C-2770-558B-530B-7409C97CD20A}"/>
              </a:ext>
            </a:extLst>
          </p:cNvPr>
          <p:cNvSpPr>
            <a:spLocks noGrp="1"/>
          </p:cNvSpPr>
          <p:nvPr>
            <p:ph type="dt" sz="half" idx="10"/>
          </p:nvPr>
        </p:nvSpPr>
        <p:spPr/>
        <p:txBody>
          <a:bodyPr/>
          <a:lstStyle/>
          <a:p>
            <a:fld id="{0984B2F3-1C29-D146-9638-C27ED78A2433}" type="datetimeFigureOut">
              <a:rPr lang="en-TH" smtClean="0"/>
              <a:t>22/7/2022 R</a:t>
            </a:fld>
            <a:endParaRPr lang="en-TH"/>
          </a:p>
        </p:txBody>
      </p:sp>
      <p:sp>
        <p:nvSpPr>
          <p:cNvPr id="5" name="Footer Placeholder 4">
            <a:extLst>
              <a:ext uri="{FF2B5EF4-FFF2-40B4-BE49-F238E27FC236}">
                <a16:creationId xmlns:a16="http://schemas.microsoft.com/office/drawing/2014/main" id="{4075F0F9-E4F2-FC21-7363-5B8FFC94320D}"/>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9883D617-32B6-C688-7B0E-0BC1BFD4EB4D}"/>
              </a:ext>
            </a:extLst>
          </p:cNvPr>
          <p:cNvSpPr>
            <a:spLocks noGrp="1"/>
          </p:cNvSpPr>
          <p:nvPr>
            <p:ph type="sldNum" sz="quarter" idx="12"/>
          </p:nvPr>
        </p:nvSpPr>
        <p:spPr/>
        <p:txBody>
          <a:bodyPr/>
          <a:lstStyle/>
          <a:p>
            <a:fld id="{4BB205E1-F569-284F-B961-6ADF4F824A29}" type="slidenum">
              <a:rPr lang="en-TH" smtClean="0"/>
              <a:t>‹#›</a:t>
            </a:fld>
            <a:endParaRPr lang="en-TH"/>
          </a:p>
        </p:txBody>
      </p:sp>
    </p:spTree>
    <p:extLst>
      <p:ext uri="{BB962C8B-B14F-4D97-AF65-F5344CB8AC3E}">
        <p14:creationId xmlns:p14="http://schemas.microsoft.com/office/powerpoint/2010/main" val="1299197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7573-4016-A0C8-C22D-88355BCB4683}"/>
              </a:ext>
            </a:extLst>
          </p:cNvPr>
          <p:cNvSpPr>
            <a:spLocks noGrp="1"/>
          </p:cNvSpPr>
          <p:nvPr>
            <p:ph type="title"/>
          </p:nvPr>
        </p:nvSpPr>
        <p:spPr/>
        <p:txBody>
          <a:bodyPr/>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84667C1E-DFB2-8ECD-5D40-ACE21A02EC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A905CB02-D1DF-9F51-DD10-5B0CFA48E17C}"/>
              </a:ext>
            </a:extLst>
          </p:cNvPr>
          <p:cNvSpPr>
            <a:spLocks noGrp="1"/>
          </p:cNvSpPr>
          <p:nvPr>
            <p:ph type="dt" sz="half" idx="10"/>
          </p:nvPr>
        </p:nvSpPr>
        <p:spPr/>
        <p:txBody>
          <a:bodyPr/>
          <a:lstStyle/>
          <a:p>
            <a:fld id="{0984B2F3-1C29-D146-9638-C27ED78A2433}" type="datetimeFigureOut">
              <a:rPr lang="en-TH" smtClean="0"/>
              <a:t>22/7/2022 R</a:t>
            </a:fld>
            <a:endParaRPr lang="en-TH"/>
          </a:p>
        </p:txBody>
      </p:sp>
      <p:sp>
        <p:nvSpPr>
          <p:cNvPr id="5" name="Footer Placeholder 4">
            <a:extLst>
              <a:ext uri="{FF2B5EF4-FFF2-40B4-BE49-F238E27FC236}">
                <a16:creationId xmlns:a16="http://schemas.microsoft.com/office/drawing/2014/main" id="{77EE3633-F431-814C-C541-D4F233AA4F7A}"/>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D80EB99B-DB9E-A2AE-5D08-7EFE03C85AF1}"/>
              </a:ext>
            </a:extLst>
          </p:cNvPr>
          <p:cNvSpPr>
            <a:spLocks noGrp="1"/>
          </p:cNvSpPr>
          <p:nvPr>
            <p:ph type="sldNum" sz="quarter" idx="12"/>
          </p:nvPr>
        </p:nvSpPr>
        <p:spPr/>
        <p:txBody>
          <a:bodyPr/>
          <a:lstStyle/>
          <a:p>
            <a:fld id="{4BB205E1-F569-284F-B961-6ADF4F824A29}" type="slidenum">
              <a:rPr lang="en-TH" smtClean="0"/>
              <a:t>‹#›</a:t>
            </a:fld>
            <a:endParaRPr lang="en-TH"/>
          </a:p>
        </p:txBody>
      </p:sp>
    </p:spTree>
    <p:extLst>
      <p:ext uri="{BB962C8B-B14F-4D97-AF65-F5344CB8AC3E}">
        <p14:creationId xmlns:p14="http://schemas.microsoft.com/office/powerpoint/2010/main" val="14299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ACEA-D7A8-F8E8-820A-940A16FE52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C2E88EF9-2F65-4D82-13F8-F349626CA4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295A9ABE-1979-48E5-F3F6-70D7367E7406}"/>
              </a:ext>
            </a:extLst>
          </p:cNvPr>
          <p:cNvSpPr>
            <a:spLocks noGrp="1"/>
          </p:cNvSpPr>
          <p:nvPr>
            <p:ph type="dt" sz="half" idx="10"/>
          </p:nvPr>
        </p:nvSpPr>
        <p:spPr/>
        <p:txBody>
          <a:bodyPr/>
          <a:lstStyle/>
          <a:p>
            <a:fld id="{0984B2F3-1C29-D146-9638-C27ED78A2433}" type="datetimeFigureOut">
              <a:rPr lang="en-TH" smtClean="0"/>
              <a:t>22/7/2022 R</a:t>
            </a:fld>
            <a:endParaRPr lang="en-TH"/>
          </a:p>
        </p:txBody>
      </p:sp>
      <p:sp>
        <p:nvSpPr>
          <p:cNvPr id="5" name="Footer Placeholder 4">
            <a:extLst>
              <a:ext uri="{FF2B5EF4-FFF2-40B4-BE49-F238E27FC236}">
                <a16:creationId xmlns:a16="http://schemas.microsoft.com/office/drawing/2014/main" id="{C9F1590C-FAD9-C48E-8A0D-7A4DDCE8A657}"/>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CC6408BF-91FB-D19B-6201-1F833E4F2850}"/>
              </a:ext>
            </a:extLst>
          </p:cNvPr>
          <p:cNvSpPr>
            <a:spLocks noGrp="1"/>
          </p:cNvSpPr>
          <p:nvPr>
            <p:ph type="sldNum" sz="quarter" idx="12"/>
          </p:nvPr>
        </p:nvSpPr>
        <p:spPr/>
        <p:txBody>
          <a:bodyPr/>
          <a:lstStyle/>
          <a:p>
            <a:fld id="{4BB205E1-F569-284F-B961-6ADF4F824A29}" type="slidenum">
              <a:rPr lang="en-TH" smtClean="0"/>
              <a:t>‹#›</a:t>
            </a:fld>
            <a:endParaRPr lang="en-TH"/>
          </a:p>
        </p:txBody>
      </p:sp>
    </p:spTree>
    <p:extLst>
      <p:ext uri="{BB962C8B-B14F-4D97-AF65-F5344CB8AC3E}">
        <p14:creationId xmlns:p14="http://schemas.microsoft.com/office/powerpoint/2010/main" val="1596654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2830F-7736-D826-C3A0-2966A94207AD}"/>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0F17D471-3EEA-9300-2F19-F2E9142F8A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B4FEC43B-3087-F8C0-E42C-0DA1602016AF}"/>
              </a:ext>
            </a:extLst>
          </p:cNvPr>
          <p:cNvSpPr>
            <a:spLocks noGrp="1"/>
          </p:cNvSpPr>
          <p:nvPr>
            <p:ph type="dt" sz="half" idx="10"/>
          </p:nvPr>
        </p:nvSpPr>
        <p:spPr/>
        <p:txBody>
          <a:bodyPr/>
          <a:lstStyle/>
          <a:p>
            <a:fld id="{0984B2F3-1C29-D146-9638-C27ED78A2433}" type="datetimeFigureOut">
              <a:rPr lang="en-TH" smtClean="0"/>
              <a:t>22/7/2022 R</a:t>
            </a:fld>
            <a:endParaRPr lang="en-TH"/>
          </a:p>
        </p:txBody>
      </p:sp>
      <p:sp>
        <p:nvSpPr>
          <p:cNvPr id="5" name="Footer Placeholder 4">
            <a:extLst>
              <a:ext uri="{FF2B5EF4-FFF2-40B4-BE49-F238E27FC236}">
                <a16:creationId xmlns:a16="http://schemas.microsoft.com/office/drawing/2014/main" id="{86D44359-EE0D-2E41-FD8F-DF4AF594D8FD}"/>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8E998828-4ACA-339F-33FC-A5347C40C401}"/>
              </a:ext>
            </a:extLst>
          </p:cNvPr>
          <p:cNvSpPr>
            <a:spLocks noGrp="1"/>
          </p:cNvSpPr>
          <p:nvPr>
            <p:ph type="sldNum" sz="quarter" idx="12"/>
          </p:nvPr>
        </p:nvSpPr>
        <p:spPr/>
        <p:txBody>
          <a:bodyPr/>
          <a:lstStyle/>
          <a:p>
            <a:fld id="{4BB205E1-F569-284F-B961-6ADF4F824A29}" type="slidenum">
              <a:rPr lang="en-TH" smtClean="0"/>
              <a:t>‹#›</a:t>
            </a:fld>
            <a:endParaRPr lang="en-TH"/>
          </a:p>
        </p:txBody>
      </p:sp>
    </p:spTree>
    <p:extLst>
      <p:ext uri="{BB962C8B-B14F-4D97-AF65-F5344CB8AC3E}">
        <p14:creationId xmlns:p14="http://schemas.microsoft.com/office/powerpoint/2010/main" val="321466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664C-FDFC-F4AC-24F4-11FA102F5F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H"/>
          </a:p>
        </p:txBody>
      </p:sp>
      <p:sp>
        <p:nvSpPr>
          <p:cNvPr id="3" name="Text Placeholder 2">
            <a:extLst>
              <a:ext uri="{FF2B5EF4-FFF2-40B4-BE49-F238E27FC236}">
                <a16:creationId xmlns:a16="http://schemas.microsoft.com/office/drawing/2014/main" id="{6D6B5CA5-4452-51CE-4305-45FB83E125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4E5260-7760-296F-D2F7-40B86287B213}"/>
              </a:ext>
            </a:extLst>
          </p:cNvPr>
          <p:cNvSpPr>
            <a:spLocks noGrp="1"/>
          </p:cNvSpPr>
          <p:nvPr>
            <p:ph type="dt" sz="half" idx="10"/>
          </p:nvPr>
        </p:nvSpPr>
        <p:spPr/>
        <p:txBody>
          <a:bodyPr/>
          <a:lstStyle/>
          <a:p>
            <a:fld id="{0984B2F3-1C29-D146-9638-C27ED78A2433}" type="datetimeFigureOut">
              <a:rPr lang="en-TH" smtClean="0"/>
              <a:t>22/7/2022 R</a:t>
            </a:fld>
            <a:endParaRPr lang="en-TH"/>
          </a:p>
        </p:txBody>
      </p:sp>
      <p:sp>
        <p:nvSpPr>
          <p:cNvPr id="5" name="Footer Placeholder 4">
            <a:extLst>
              <a:ext uri="{FF2B5EF4-FFF2-40B4-BE49-F238E27FC236}">
                <a16:creationId xmlns:a16="http://schemas.microsoft.com/office/drawing/2014/main" id="{DD668FCC-9518-8CA7-6B61-D542D226B60A}"/>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97750E26-B77D-720A-1B7D-ECF2CA1DDB8D}"/>
              </a:ext>
            </a:extLst>
          </p:cNvPr>
          <p:cNvSpPr>
            <a:spLocks noGrp="1"/>
          </p:cNvSpPr>
          <p:nvPr>
            <p:ph type="sldNum" sz="quarter" idx="12"/>
          </p:nvPr>
        </p:nvSpPr>
        <p:spPr/>
        <p:txBody>
          <a:bodyPr/>
          <a:lstStyle/>
          <a:p>
            <a:fld id="{4BB205E1-F569-284F-B961-6ADF4F824A29}" type="slidenum">
              <a:rPr lang="en-TH" smtClean="0"/>
              <a:t>‹#›</a:t>
            </a:fld>
            <a:endParaRPr lang="en-TH"/>
          </a:p>
        </p:txBody>
      </p:sp>
    </p:spTree>
    <p:extLst>
      <p:ext uri="{BB962C8B-B14F-4D97-AF65-F5344CB8AC3E}">
        <p14:creationId xmlns:p14="http://schemas.microsoft.com/office/powerpoint/2010/main" val="2070242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63BA-F63D-55BA-7758-517CD94AA1F7}"/>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B947EDCC-85A2-3035-2979-804085EF5B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Content Placeholder 3">
            <a:extLst>
              <a:ext uri="{FF2B5EF4-FFF2-40B4-BE49-F238E27FC236}">
                <a16:creationId xmlns:a16="http://schemas.microsoft.com/office/drawing/2014/main" id="{6E28DA54-D5BC-C560-C34C-B1AA461448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Date Placeholder 4">
            <a:extLst>
              <a:ext uri="{FF2B5EF4-FFF2-40B4-BE49-F238E27FC236}">
                <a16:creationId xmlns:a16="http://schemas.microsoft.com/office/drawing/2014/main" id="{8D9E2E6F-874B-2D74-4540-AB1F1ECD0B34}"/>
              </a:ext>
            </a:extLst>
          </p:cNvPr>
          <p:cNvSpPr>
            <a:spLocks noGrp="1"/>
          </p:cNvSpPr>
          <p:nvPr>
            <p:ph type="dt" sz="half" idx="10"/>
          </p:nvPr>
        </p:nvSpPr>
        <p:spPr/>
        <p:txBody>
          <a:bodyPr/>
          <a:lstStyle/>
          <a:p>
            <a:fld id="{0984B2F3-1C29-D146-9638-C27ED78A2433}" type="datetimeFigureOut">
              <a:rPr lang="en-TH" smtClean="0"/>
              <a:t>22/7/2022 R</a:t>
            </a:fld>
            <a:endParaRPr lang="en-TH"/>
          </a:p>
        </p:txBody>
      </p:sp>
      <p:sp>
        <p:nvSpPr>
          <p:cNvPr id="6" name="Footer Placeholder 5">
            <a:extLst>
              <a:ext uri="{FF2B5EF4-FFF2-40B4-BE49-F238E27FC236}">
                <a16:creationId xmlns:a16="http://schemas.microsoft.com/office/drawing/2014/main" id="{DC2AEA87-80B7-79E3-04D3-9CB2B06E3B0F}"/>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CC3DF34C-D868-011C-E6CE-22912648AAEA}"/>
              </a:ext>
            </a:extLst>
          </p:cNvPr>
          <p:cNvSpPr>
            <a:spLocks noGrp="1"/>
          </p:cNvSpPr>
          <p:nvPr>
            <p:ph type="sldNum" sz="quarter" idx="12"/>
          </p:nvPr>
        </p:nvSpPr>
        <p:spPr/>
        <p:txBody>
          <a:bodyPr/>
          <a:lstStyle/>
          <a:p>
            <a:fld id="{4BB205E1-F569-284F-B961-6ADF4F824A29}" type="slidenum">
              <a:rPr lang="en-TH" smtClean="0"/>
              <a:t>‹#›</a:t>
            </a:fld>
            <a:endParaRPr lang="en-TH"/>
          </a:p>
        </p:txBody>
      </p:sp>
    </p:spTree>
    <p:extLst>
      <p:ext uri="{BB962C8B-B14F-4D97-AF65-F5344CB8AC3E}">
        <p14:creationId xmlns:p14="http://schemas.microsoft.com/office/powerpoint/2010/main" val="4228816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C821-DB1A-E217-7495-3F6471AEBCC7}"/>
              </a:ext>
            </a:extLst>
          </p:cNvPr>
          <p:cNvSpPr>
            <a:spLocks noGrp="1"/>
          </p:cNvSpPr>
          <p:nvPr>
            <p:ph type="title"/>
          </p:nvPr>
        </p:nvSpPr>
        <p:spPr>
          <a:xfrm>
            <a:off x="839788" y="365125"/>
            <a:ext cx="10515600" cy="1325563"/>
          </a:xfrm>
        </p:spPr>
        <p:txBody>
          <a:bodyPr/>
          <a:lstStyle/>
          <a:p>
            <a:r>
              <a:rPr lang="en-US"/>
              <a:t>Click to edit Master title style</a:t>
            </a:r>
            <a:endParaRPr lang="en-TH"/>
          </a:p>
        </p:txBody>
      </p:sp>
      <p:sp>
        <p:nvSpPr>
          <p:cNvPr id="3" name="Text Placeholder 2">
            <a:extLst>
              <a:ext uri="{FF2B5EF4-FFF2-40B4-BE49-F238E27FC236}">
                <a16:creationId xmlns:a16="http://schemas.microsoft.com/office/drawing/2014/main" id="{DB16D79B-CA03-A71D-6967-D9818882F9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E5D9D-3045-0EA4-E28F-07E0CEF308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Text Placeholder 4">
            <a:extLst>
              <a:ext uri="{FF2B5EF4-FFF2-40B4-BE49-F238E27FC236}">
                <a16:creationId xmlns:a16="http://schemas.microsoft.com/office/drawing/2014/main" id="{FB88F169-EF23-5888-A6A2-7F29F38F7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89FFEB-F4AC-B822-00F9-7799143124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7" name="Date Placeholder 6">
            <a:extLst>
              <a:ext uri="{FF2B5EF4-FFF2-40B4-BE49-F238E27FC236}">
                <a16:creationId xmlns:a16="http://schemas.microsoft.com/office/drawing/2014/main" id="{C550068A-62F3-0D3A-1AC5-A0944B692CFC}"/>
              </a:ext>
            </a:extLst>
          </p:cNvPr>
          <p:cNvSpPr>
            <a:spLocks noGrp="1"/>
          </p:cNvSpPr>
          <p:nvPr>
            <p:ph type="dt" sz="half" idx="10"/>
          </p:nvPr>
        </p:nvSpPr>
        <p:spPr/>
        <p:txBody>
          <a:bodyPr/>
          <a:lstStyle/>
          <a:p>
            <a:fld id="{0984B2F3-1C29-D146-9638-C27ED78A2433}" type="datetimeFigureOut">
              <a:rPr lang="en-TH" smtClean="0"/>
              <a:t>22/7/2022 R</a:t>
            </a:fld>
            <a:endParaRPr lang="en-TH"/>
          </a:p>
        </p:txBody>
      </p:sp>
      <p:sp>
        <p:nvSpPr>
          <p:cNvPr id="8" name="Footer Placeholder 7">
            <a:extLst>
              <a:ext uri="{FF2B5EF4-FFF2-40B4-BE49-F238E27FC236}">
                <a16:creationId xmlns:a16="http://schemas.microsoft.com/office/drawing/2014/main" id="{1D5064F8-0BA6-B2C5-5F93-24E784353ACD}"/>
              </a:ext>
            </a:extLst>
          </p:cNvPr>
          <p:cNvSpPr>
            <a:spLocks noGrp="1"/>
          </p:cNvSpPr>
          <p:nvPr>
            <p:ph type="ftr" sz="quarter" idx="11"/>
          </p:nvPr>
        </p:nvSpPr>
        <p:spPr/>
        <p:txBody>
          <a:bodyPr/>
          <a:lstStyle/>
          <a:p>
            <a:endParaRPr lang="en-TH"/>
          </a:p>
        </p:txBody>
      </p:sp>
      <p:sp>
        <p:nvSpPr>
          <p:cNvPr id="9" name="Slide Number Placeholder 8">
            <a:extLst>
              <a:ext uri="{FF2B5EF4-FFF2-40B4-BE49-F238E27FC236}">
                <a16:creationId xmlns:a16="http://schemas.microsoft.com/office/drawing/2014/main" id="{AE6368BD-71A7-8578-B06E-901F57E9D79C}"/>
              </a:ext>
            </a:extLst>
          </p:cNvPr>
          <p:cNvSpPr>
            <a:spLocks noGrp="1"/>
          </p:cNvSpPr>
          <p:nvPr>
            <p:ph type="sldNum" sz="quarter" idx="12"/>
          </p:nvPr>
        </p:nvSpPr>
        <p:spPr/>
        <p:txBody>
          <a:bodyPr/>
          <a:lstStyle/>
          <a:p>
            <a:fld id="{4BB205E1-F569-284F-B961-6ADF4F824A29}" type="slidenum">
              <a:rPr lang="en-TH" smtClean="0"/>
              <a:t>‹#›</a:t>
            </a:fld>
            <a:endParaRPr lang="en-TH"/>
          </a:p>
        </p:txBody>
      </p:sp>
    </p:spTree>
    <p:extLst>
      <p:ext uri="{BB962C8B-B14F-4D97-AF65-F5344CB8AC3E}">
        <p14:creationId xmlns:p14="http://schemas.microsoft.com/office/powerpoint/2010/main" val="2422539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B904-6FC7-4BCB-C631-B086D280046C}"/>
              </a:ext>
            </a:extLst>
          </p:cNvPr>
          <p:cNvSpPr>
            <a:spLocks noGrp="1"/>
          </p:cNvSpPr>
          <p:nvPr>
            <p:ph type="title"/>
          </p:nvPr>
        </p:nvSpPr>
        <p:spPr/>
        <p:txBody>
          <a:bodyPr/>
          <a:lstStyle/>
          <a:p>
            <a:r>
              <a:rPr lang="en-US"/>
              <a:t>Click to edit Master title style</a:t>
            </a:r>
            <a:endParaRPr lang="en-TH"/>
          </a:p>
        </p:txBody>
      </p:sp>
      <p:sp>
        <p:nvSpPr>
          <p:cNvPr id="3" name="Date Placeholder 2">
            <a:extLst>
              <a:ext uri="{FF2B5EF4-FFF2-40B4-BE49-F238E27FC236}">
                <a16:creationId xmlns:a16="http://schemas.microsoft.com/office/drawing/2014/main" id="{0A07EA0C-9B06-04B8-CA58-0E7B600B6F15}"/>
              </a:ext>
            </a:extLst>
          </p:cNvPr>
          <p:cNvSpPr>
            <a:spLocks noGrp="1"/>
          </p:cNvSpPr>
          <p:nvPr>
            <p:ph type="dt" sz="half" idx="10"/>
          </p:nvPr>
        </p:nvSpPr>
        <p:spPr/>
        <p:txBody>
          <a:bodyPr/>
          <a:lstStyle/>
          <a:p>
            <a:fld id="{0984B2F3-1C29-D146-9638-C27ED78A2433}" type="datetimeFigureOut">
              <a:rPr lang="en-TH" smtClean="0"/>
              <a:t>22/7/2022 R</a:t>
            </a:fld>
            <a:endParaRPr lang="en-TH"/>
          </a:p>
        </p:txBody>
      </p:sp>
      <p:sp>
        <p:nvSpPr>
          <p:cNvPr id="4" name="Footer Placeholder 3">
            <a:extLst>
              <a:ext uri="{FF2B5EF4-FFF2-40B4-BE49-F238E27FC236}">
                <a16:creationId xmlns:a16="http://schemas.microsoft.com/office/drawing/2014/main" id="{F95AB437-662E-5C2E-03E8-9CA2F6FF3639}"/>
              </a:ext>
            </a:extLst>
          </p:cNvPr>
          <p:cNvSpPr>
            <a:spLocks noGrp="1"/>
          </p:cNvSpPr>
          <p:nvPr>
            <p:ph type="ftr" sz="quarter" idx="11"/>
          </p:nvPr>
        </p:nvSpPr>
        <p:spPr/>
        <p:txBody>
          <a:bodyPr/>
          <a:lstStyle/>
          <a:p>
            <a:endParaRPr lang="en-TH"/>
          </a:p>
        </p:txBody>
      </p:sp>
      <p:sp>
        <p:nvSpPr>
          <p:cNvPr id="5" name="Slide Number Placeholder 4">
            <a:extLst>
              <a:ext uri="{FF2B5EF4-FFF2-40B4-BE49-F238E27FC236}">
                <a16:creationId xmlns:a16="http://schemas.microsoft.com/office/drawing/2014/main" id="{86A9B5AF-CA29-48D6-1E09-5A93CEE4A4BC}"/>
              </a:ext>
            </a:extLst>
          </p:cNvPr>
          <p:cNvSpPr>
            <a:spLocks noGrp="1"/>
          </p:cNvSpPr>
          <p:nvPr>
            <p:ph type="sldNum" sz="quarter" idx="12"/>
          </p:nvPr>
        </p:nvSpPr>
        <p:spPr/>
        <p:txBody>
          <a:bodyPr/>
          <a:lstStyle/>
          <a:p>
            <a:fld id="{4BB205E1-F569-284F-B961-6ADF4F824A29}" type="slidenum">
              <a:rPr lang="en-TH" smtClean="0"/>
              <a:t>‹#›</a:t>
            </a:fld>
            <a:endParaRPr lang="en-TH"/>
          </a:p>
        </p:txBody>
      </p:sp>
    </p:spTree>
    <p:extLst>
      <p:ext uri="{BB962C8B-B14F-4D97-AF65-F5344CB8AC3E}">
        <p14:creationId xmlns:p14="http://schemas.microsoft.com/office/powerpoint/2010/main" val="3804451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B6B13C-70CD-D3CD-290B-78BF5539AB9C}"/>
              </a:ext>
            </a:extLst>
          </p:cNvPr>
          <p:cNvSpPr>
            <a:spLocks noGrp="1"/>
          </p:cNvSpPr>
          <p:nvPr>
            <p:ph type="dt" sz="half" idx="10"/>
          </p:nvPr>
        </p:nvSpPr>
        <p:spPr/>
        <p:txBody>
          <a:bodyPr/>
          <a:lstStyle/>
          <a:p>
            <a:fld id="{0984B2F3-1C29-D146-9638-C27ED78A2433}" type="datetimeFigureOut">
              <a:rPr lang="en-TH" smtClean="0"/>
              <a:t>22/7/2022 R</a:t>
            </a:fld>
            <a:endParaRPr lang="en-TH"/>
          </a:p>
        </p:txBody>
      </p:sp>
      <p:sp>
        <p:nvSpPr>
          <p:cNvPr id="3" name="Footer Placeholder 2">
            <a:extLst>
              <a:ext uri="{FF2B5EF4-FFF2-40B4-BE49-F238E27FC236}">
                <a16:creationId xmlns:a16="http://schemas.microsoft.com/office/drawing/2014/main" id="{817DA399-55E8-6B6E-7EEE-FD2D1740E93D}"/>
              </a:ext>
            </a:extLst>
          </p:cNvPr>
          <p:cNvSpPr>
            <a:spLocks noGrp="1"/>
          </p:cNvSpPr>
          <p:nvPr>
            <p:ph type="ftr" sz="quarter" idx="11"/>
          </p:nvPr>
        </p:nvSpPr>
        <p:spPr/>
        <p:txBody>
          <a:bodyPr/>
          <a:lstStyle/>
          <a:p>
            <a:endParaRPr lang="en-TH"/>
          </a:p>
        </p:txBody>
      </p:sp>
      <p:sp>
        <p:nvSpPr>
          <p:cNvPr id="4" name="Slide Number Placeholder 3">
            <a:extLst>
              <a:ext uri="{FF2B5EF4-FFF2-40B4-BE49-F238E27FC236}">
                <a16:creationId xmlns:a16="http://schemas.microsoft.com/office/drawing/2014/main" id="{9AC22BD8-0521-945E-9041-A98E5C3B77C4}"/>
              </a:ext>
            </a:extLst>
          </p:cNvPr>
          <p:cNvSpPr>
            <a:spLocks noGrp="1"/>
          </p:cNvSpPr>
          <p:nvPr>
            <p:ph type="sldNum" sz="quarter" idx="12"/>
          </p:nvPr>
        </p:nvSpPr>
        <p:spPr/>
        <p:txBody>
          <a:bodyPr/>
          <a:lstStyle/>
          <a:p>
            <a:fld id="{4BB205E1-F569-284F-B961-6ADF4F824A29}" type="slidenum">
              <a:rPr lang="en-TH" smtClean="0"/>
              <a:t>‹#›</a:t>
            </a:fld>
            <a:endParaRPr lang="en-TH"/>
          </a:p>
        </p:txBody>
      </p:sp>
    </p:spTree>
    <p:extLst>
      <p:ext uri="{BB962C8B-B14F-4D97-AF65-F5344CB8AC3E}">
        <p14:creationId xmlns:p14="http://schemas.microsoft.com/office/powerpoint/2010/main" val="2819570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004E-C738-9A3A-75AD-82E9238E1D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Content Placeholder 2">
            <a:extLst>
              <a:ext uri="{FF2B5EF4-FFF2-40B4-BE49-F238E27FC236}">
                <a16:creationId xmlns:a16="http://schemas.microsoft.com/office/drawing/2014/main" id="{7C1C100A-D4F7-487F-B5C2-B79EAE60F1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Text Placeholder 3">
            <a:extLst>
              <a:ext uri="{FF2B5EF4-FFF2-40B4-BE49-F238E27FC236}">
                <a16:creationId xmlns:a16="http://schemas.microsoft.com/office/drawing/2014/main" id="{D45FD05D-61CA-16EC-FDE4-D0A11EA4E4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26F57E-25DF-0667-909C-583060063471}"/>
              </a:ext>
            </a:extLst>
          </p:cNvPr>
          <p:cNvSpPr>
            <a:spLocks noGrp="1"/>
          </p:cNvSpPr>
          <p:nvPr>
            <p:ph type="dt" sz="half" idx="10"/>
          </p:nvPr>
        </p:nvSpPr>
        <p:spPr/>
        <p:txBody>
          <a:bodyPr/>
          <a:lstStyle/>
          <a:p>
            <a:fld id="{0984B2F3-1C29-D146-9638-C27ED78A2433}" type="datetimeFigureOut">
              <a:rPr lang="en-TH" smtClean="0"/>
              <a:t>22/7/2022 R</a:t>
            </a:fld>
            <a:endParaRPr lang="en-TH"/>
          </a:p>
        </p:txBody>
      </p:sp>
      <p:sp>
        <p:nvSpPr>
          <p:cNvPr id="6" name="Footer Placeholder 5">
            <a:extLst>
              <a:ext uri="{FF2B5EF4-FFF2-40B4-BE49-F238E27FC236}">
                <a16:creationId xmlns:a16="http://schemas.microsoft.com/office/drawing/2014/main" id="{AD38432F-9E16-B793-3B8E-1E99365BE8F8}"/>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7AC9F79B-49DA-7A4D-7FD6-E8CF39C53DD4}"/>
              </a:ext>
            </a:extLst>
          </p:cNvPr>
          <p:cNvSpPr>
            <a:spLocks noGrp="1"/>
          </p:cNvSpPr>
          <p:nvPr>
            <p:ph type="sldNum" sz="quarter" idx="12"/>
          </p:nvPr>
        </p:nvSpPr>
        <p:spPr/>
        <p:txBody>
          <a:bodyPr/>
          <a:lstStyle/>
          <a:p>
            <a:fld id="{4BB205E1-F569-284F-B961-6ADF4F824A29}" type="slidenum">
              <a:rPr lang="en-TH" smtClean="0"/>
              <a:t>‹#›</a:t>
            </a:fld>
            <a:endParaRPr lang="en-TH"/>
          </a:p>
        </p:txBody>
      </p:sp>
    </p:spTree>
    <p:extLst>
      <p:ext uri="{BB962C8B-B14F-4D97-AF65-F5344CB8AC3E}">
        <p14:creationId xmlns:p14="http://schemas.microsoft.com/office/powerpoint/2010/main" val="3370361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9112-2A7D-E740-21F3-2392A62FF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Picture Placeholder 2">
            <a:extLst>
              <a:ext uri="{FF2B5EF4-FFF2-40B4-BE49-F238E27FC236}">
                <a16:creationId xmlns:a16="http://schemas.microsoft.com/office/drawing/2014/main" id="{FC255825-D195-1B80-D0E2-7671C86948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H"/>
          </a:p>
        </p:txBody>
      </p:sp>
      <p:sp>
        <p:nvSpPr>
          <p:cNvPr id="4" name="Text Placeholder 3">
            <a:extLst>
              <a:ext uri="{FF2B5EF4-FFF2-40B4-BE49-F238E27FC236}">
                <a16:creationId xmlns:a16="http://schemas.microsoft.com/office/drawing/2014/main" id="{57E1D718-1977-AE94-60EF-1AA75CDD1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B27A0C-5361-A6AB-0921-496729ADA65A}"/>
              </a:ext>
            </a:extLst>
          </p:cNvPr>
          <p:cNvSpPr>
            <a:spLocks noGrp="1"/>
          </p:cNvSpPr>
          <p:nvPr>
            <p:ph type="dt" sz="half" idx="10"/>
          </p:nvPr>
        </p:nvSpPr>
        <p:spPr/>
        <p:txBody>
          <a:bodyPr/>
          <a:lstStyle/>
          <a:p>
            <a:fld id="{0984B2F3-1C29-D146-9638-C27ED78A2433}" type="datetimeFigureOut">
              <a:rPr lang="en-TH" smtClean="0"/>
              <a:t>22/7/2022 R</a:t>
            </a:fld>
            <a:endParaRPr lang="en-TH"/>
          </a:p>
        </p:txBody>
      </p:sp>
      <p:sp>
        <p:nvSpPr>
          <p:cNvPr id="6" name="Footer Placeholder 5">
            <a:extLst>
              <a:ext uri="{FF2B5EF4-FFF2-40B4-BE49-F238E27FC236}">
                <a16:creationId xmlns:a16="http://schemas.microsoft.com/office/drawing/2014/main" id="{3AA44FDA-1D6D-CAEE-36DF-4D6CB2EF850E}"/>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8403A900-6781-8F50-EEAB-91D9B9D8457B}"/>
              </a:ext>
            </a:extLst>
          </p:cNvPr>
          <p:cNvSpPr>
            <a:spLocks noGrp="1"/>
          </p:cNvSpPr>
          <p:nvPr>
            <p:ph type="sldNum" sz="quarter" idx="12"/>
          </p:nvPr>
        </p:nvSpPr>
        <p:spPr/>
        <p:txBody>
          <a:bodyPr/>
          <a:lstStyle/>
          <a:p>
            <a:fld id="{4BB205E1-F569-284F-B961-6ADF4F824A29}" type="slidenum">
              <a:rPr lang="en-TH" smtClean="0"/>
              <a:t>‹#›</a:t>
            </a:fld>
            <a:endParaRPr lang="en-TH"/>
          </a:p>
        </p:txBody>
      </p:sp>
    </p:spTree>
    <p:extLst>
      <p:ext uri="{BB962C8B-B14F-4D97-AF65-F5344CB8AC3E}">
        <p14:creationId xmlns:p14="http://schemas.microsoft.com/office/powerpoint/2010/main" val="38352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648865-F353-D205-3ECD-CF60995FDE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A5466D44-2206-2466-2E0C-5353220808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E8FF9E4D-0858-E4F5-0A2B-9896C644FC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4B2F3-1C29-D146-9638-C27ED78A2433}" type="datetimeFigureOut">
              <a:rPr lang="en-TH" smtClean="0"/>
              <a:t>22/7/2022 R</a:t>
            </a:fld>
            <a:endParaRPr lang="en-TH"/>
          </a:p>
        </p:txBody>
      </p:sp>
      <p:sp>
        <p:nvSpPr>
          <p:cNvPr id="5" name="Footer Placeholder 4">
            <a:extLst>
              <a:ext uri="{FF2B5EF4-FFF2-40B4-BE49-F238E27FC236}">
                <a16:creationId xmlns:a16="http://schemas.microsoft.com/office/drawing/2014/main" id="{4425ED02-CA4D-6A4D-AE76-9A5990E00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H"/>
          </a:p>
        </p:txBody>
      </p:sp>
      <p:sp>
        <p:nvSpPr>
          <p:cNvPr id="6" name="Slide Number Placeholder 5">
            <a:extLst>
              <a:ext uri="{FF2B5EF4-FFF2-40B4-BE49-F238E27FC236}">
                <a16:creationId xmlns:a16="http://schemas.microsoft.com/office/drawing/2014/main" id="{40E86852-4D26-BC70-2BB5-FAE3885114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205E1-F569-284F-B961-6ADF4F824A29}" type="slidenum">
              <a:rPr lang="en-TH" smtClean="0"/>
              <a:t>‹#›</a:t>
            </a:fld>
            <a:endParaRPr lang="en-TH"/>
          </a:p>
        </p:txBody>
      </p:sp>
    </p:spTree>
    <p:extLst>
      <p:ext uri="{BB962C8B-B14F-4D97-AF65-F5344CB8AC3E}">
        <p14:creationId xmlns:p14="http://schemas.microsoft.com/office/powerpoint/2010/main" val="651182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nuffieldbioethics.org/wp-content/uploads/Children-and-clinical-research-full-report.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nuffieldbioethics.org/wp-content/uploads/Children-and-clinical-research-full-report.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400" b="1" dirty="0"/>
              <a:t>Ethical challenges in </a:t>
            </a:r>
            <a:r>
              <a:rPr lang="en-US" sz="4400" b="1" dirty="0" err="1"/>
              <a:t>paediatric</a:t>
            </a:r>
            <a:r>
              <a:rPr lang="en-US" sz="4400" b="1" dirty="0"/>
              <a:t> research: consent and assent </a:t>
            </a:r>
            <a:br>
              <a:rPr lang="en-US" sz="4400" b="1" dirty="0"/>
            </a:br>
            <a:br>
              <a:rPr lang="en-US" b="1" dirty="0"/>
            </a:br>
            <a:r>
              <a:rPr lang="en-US" sz="3100" dirty="0"/>
              <a:t>Phaik Yeong Cheah, </a:t>
            </a:r>
            <a:r>
              <a:rPr lang="en-US" sz="3100" dirty="0" err="1"/>
              <a:t>B.Pharm</a:t>
            </a:r>
            <a:r>
              <a:rPr lang="en-US" sz="3100" dirty="0"/>
              <a:t>, MSc (Bioethics), PhD</a:t>
            </a:r>
            <a:br>
              <a:rPr lang="en-US" sz="3100" dirty="0"/>
            </a:br>
            <a:endParaRPr lang="en-US" sz="2200" dirty="0"/>
          </a:p>
        </p:txBody>
      </p:sp>
      <p:sp>
        <p:nvSpPr>
          <p:cNvPr id="3" name="Subtitle 2"/>
          <p:cNvSpPr>
            <a:spLocks noGrp="1"/>
          </p:cNvSpPr>
          <p:nvPr>
            <p:ph type="subTitle" idx="1"/>
          </p:nvPr>
        </p:nvSpPr>
        <p:spPr>
          <a:xfrm>
            <a:off x="1524000" y="3886200"/>
            <a:ext cx="9144000" cy="1752600"/>
          </a:xfrm>
        </p:spPr>
        <p:txBody>
          <a:bodyPr>
            <a:noAutofit/>
          </a:bodyPr>
          <a:lstStyle/>
          <a:p>
            <a:endParaRPr lang="en-US" sz="2000" dirty="0"/>
          </a:p>
          <a:p>
            <a:r>
              <a:rPr lang="en-US" sz="2000" dirty="0"/>
              <a:t>Professor of Global Health, University of Oxford</a:t>
            </a:r>
          </a:p>
          <a:p>
            <a:r>
              <a:rPr lang="en-US" sz="2000" dirty="0"/>
              <a:t>Head, Bioethics &amp; Engagement, Mahidol Oxford Tropical Medicine Research Unit</a:t>
            </a:r>
          </a:p>
          <a:p>
            <a:r>
              <a:rPr lang="en-US" sz="2000" dirty="0"/>
              <a:t>22 July 2022</a:t>
            </a:r>
          </a:p>
        </p:txBody>
      </p:sp>
      <p:pic>
        <p:nvPicPr>
          <p:cNvPr id="4" name="Picture 3">
            <a:extLst>
              <a:ext uri="{FF2B5EF4-FFF2-40B4-BE49-F238E27FC236}">
                <a16:creationId xmlns:a16="http://schemas.microsoft.com/office/drawing/2014/main" id="{E57B31A6-162E-9540-887D-570FE8655189}"/>
              </a:ext>
            </a:extLst>
          </p:cNvPr>
          <p:cNvPicPr>
            <a:picLocks noChangeAspect="1"/>
          </p:cNvPicPr>
          <p:nvPr/>
        </p:nvPicPr>
        <p:blipFill>
          <a:blip r:embed="rId3"/>
          <a:stretch>
            <a:fillRect/>
          </a:stretch>
        </p:blipFill>
        <p:spPr>
          <a:xfrm>
            <a:off x="111599" y="5819204"/>
            <a:ext cx="861559" cy="897672"/>
          </a:xfrm>
          <a:prstGeom prst="rect">
            <a:avLst/>
          </a:prstGeom>
        </p:spPr>
      </p:pic>
      <p:pic>
        <p:nvPicPr>
          <p:cNvPr id="5" name="Picture 4">
            <a:extLst>
              <a:ext uri="{FF2B5EF4-FFF2-40B4-BE49-F238E27FC236}">
                <a16:creationId xmlns:a16="http://schemas.microsoft.com/office/drawing/2014/main" id="{45CB0AD4-07EE-5942-8007-7DF082156FF3}"/>
              </a:ext>
            </a:extLst>
          </p:cNvPr>
          <p:cNvPicPr>
            <a:picLocks noChangeAspect="1"/>
          </p:cNvPicPr>
          <p:nvPr/>
        </p:nvPicPr>
        <p:blipFill>
          <a:blip r:embed="rId4"/>
          <a:stretch>
            <a:fillRect/>
          </a:stretch>
        </p:blipFill>
        <p:spPr>
          <a:xfrm>
            <a:off x="11203510" y="5860302"/>
            <a:ext cx="876891" cy="902494"/>
          </a:xfrm>
          <a:prstGeom prst="rect">
            <a:avLst/>
          </a:prstGeom>
        </p:spPr>
      </p:pic>
      <p:pic>
        <p:nvPicPr>
          <p:cNvPr id="6" name="Picture 5">
            <a:extLst>
              <a:ext uri="{FF2B5EF4-FFF2-40B4-BE49-F238E27FC236}">
                <a16:creationId xmlns:a16="http://schemas.microsoft.com/office/drawing/2014/main" id="{E9722B4F-B694-2900-13A6-054CDCA73F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094" y="5857245"/>
            <a:ext cx="2586038" cy="85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579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0075" y="236538"/>
            <a:ext cx="10515600" cy="1325563"/>
          </a:xfrm>
        </p:spPr>
        <p:txBody>
          <a:bodyPr>
            <a:normAutofit/>
          </a:bodyPr>
          <a:lstStyle/>
          <a:p>
            <a:r>
              <a:rPr lang="en-US" b="1" dirty="0"/>
              <a:t>Why should assent be sought? </a:t>
            </a:r>
          </a:p>
        </p:txBody>
      </p:sp>
      <p:sp>
        <p:nvSpPr>
          <p:cNvPr id="10" name="Content Placeholder 9"/>
          <p:cNvSpPr>
            <a:spLocks noGrp="1"/>
          </p:cNvSpPr>
          <p:nvPr>
            <p:ph idx="1"/>
          </p:nvPr>
        </p:nvSpPr>
        <p:spPr>
          <a:xfrm>
            <a:off x="600075" y="1151468"/>
            <a:ext cx="9610725" cy="4974696"/>
          </a:xfrm>
        </p:spPr>
        <p:txBody>
          <a:bodyPr>
            <a:normAutofit/>
          </a:bodyPr>
          <a:lstStyle/>
          <a:p>
            <a:pPr marL="0" indent="0">
              <a:buNone/>
            </a:pPr>
            <a:endParaRPr lang="en-US" sz="3200" b="1" u="sng" dirty="0"/>
          </a:p>
          <a:p>
            <a:pPr marL="0" indent="0">
              <a:buNone/>
            </a:pPr>
            <a:r>
              <a:rPr lang="en-US" sz="3200" dirty="0"/>
              <a:t>Ethical reasons</a:t>
            </a:r>
          </a:p>
          <a:p>
            <a:pPr lvl="1"/>
            <a:r>
              <a:rPr lang="en-US" sz="3200" dirty="0"/>
              <a:t>Respect for persons</a:t>
            </a:r>
          </a:p>
          <a:p>
            <a:pPr lvl="1"/>
            <a:r>
              <a:rPr lang="en-US" sz="3200" dirty="0"/>
              <a:t>Respect emerging autonomy of the child</a:t>
            </a:r>
          </a:p>
          <a:p>
            <a:pPr lvl="1"/>
            <a:r>
              <a:rPr lang="en-US" sz="3200" dirty="0"/>
              <a:t>Pedagogical reasons</a:t>
            </a:r>
          </a:p>
          <a:p>
            <a:pPr lvl="1"/>
            <a:r>
              <a:rPr lang="en-US" sz="3200" dirty="0"/>
              <a:t>“Capacity for preference”</a:t>
            </a:r>
          </a:p>
          <a:p>
            <a:r>
              <a:rPr lang="en-US" sz="3200" dirty="0"/>
              <a:t>A child as a rights-holder and active agent in the assent (or informed consent) process </a:t>
            </a:r>
          </a:p>
          <a:p>
            <a:pPr marL="457200" lvl="1" indent="0">
              <a:buNone/>
            </a:pPr>
            <a:endParaRPr lang="en-US" sz="3200" dirty="0"/>
          </a:p>
          <a:p>
            <a:pPr marL="0" indent="0">
              <a:buNone/>
            </a:pPr>
            <a:endParaRPr lang="en-US" sz="3200" dirty="0"/>
          </a:p>
          <a:p>
            <a:pPr marL="0" indent="0">
              <a:buNone/>
            </a:pPr>
            <a:endParaRPr lang="en-US" sz="3200" dirty="0"/>
          </a:p>
        </p:txBody>
      </p:sp>
      <p:sp>
        <p:nvSpPr>
          <p:cNvPr id="2" name="TextBox 1"/>
          <p:cNvSpPr txBox="1"/>
          <p:nvPr/>
        </p:nvSpPr>
        <p:spPr>
          <a:xfrm>
            <a:off x="4006665" y="455997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56554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3600" dirty="0"/>
              <a:t>Instrumental reasons</a:t>
            </a:r>
          </a:p>
          <a:p>
            <a:pPr lvl="1"/>
            <a:r>
              <a:rPr lang="en-US" sz="3200" dirty="0"/>
              <a:t>To obtain cooperation from the child</a:t>
            </a:r>
          </a:p>
          <a:p>
            <a:pPr lvl="1"/>
            <a:r>
              <a:rPr lang="en-US" sz="3200" dirty="0"/>
              <a:t>Children have their own worries that are different from adults – related to missing school, teenage problems, get teased by other kids, stigma, looking cool, boys, girls</a:t>
            </a:r>
          </a:p>
          <a:p>
            <a:pPr lvl="1"/>
            <a:r>
              <a:rPr lang="en-US" sz="3200" dirty="0"/>
              <a:t>Scared of needles </a:t>
            </a:r>
            <a:r>
              <a:rPr lang="en-US" sz="3200" dirty="0" err="1"/>
              <a:t>etc</a:t>
            </a:r>
            <a:endParaRPr lang="en-US" sz="3200" dirty="0"/>
          </a:p>
          <a:p>
            <a:endParaRPr lang="en-US" sz="3600" dirty="0"/>
          </a:p>
        </p:txBody>
      </p:sp>
    </p:spTree>
    <p:extLst>
      <p:ext uri="{BB962C8B-B14F-4D97-AF65-F5344CB8AC3E}">
        <p14:creationId xmlns:p14="http://schemas.microsoft.com/office/powerpoint/2010/main" val="3603114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8873B3-CD56-9B4D-B4DE-434A04EF5BF6}"/>
              </a:ext>
            </a:extLst>
          </p:cNvPr>
          <p:cNvSpPr>
            <a:spLocks noGrp="1"/>
          </p:cNvSpPr>
          <p:nvPr>
            <p:ph type="ctrTitle"/>
          </p:nvPr>
        </p:nvSpPr>
        <p:spPr/>
        <p:txBody>
          <a:bodyPr/>
          <a:lstStyle/>
          <a:p>
            <a:r>
              <a:rPr lang="en-US" dirty="0"/>
              <a:t>M</a:t>
            </a:r>
            <a:r>
              <a:rPr lang="en-TH" dirty="0"/>
              <a:t>any challenges!</a:t>
            </a:r>
          </a:p>
        </p:txBody>
      </p:sp>
      <p:sp>
        <p:nvSpPr>
          <p:cNvPr id="5" name="Subtitle 4">
            <a:extLst>
              <a:ext uri="{FF2B5EF4-FFF2-40B4-BE49-F238E27FC236}">
                <a16:creationId xmlns:a16="http://schemas.microsoft.com/office/drawing/2014/main" id="{EE208897-8842-064F-8BB1-2567D1EBBCAF}"/>
              </a:ext>
            </a:extLst>
          </p:cNvPr>
          <p:cNvSpPr>
            <a:spLocks noGrp="1"/>
          </p:cNvSpPr>
          <p:nvPr>
            <p:ph type="subTitle" idx="1"/>
          </p:nvPr>
        </p:nvSpPr>
        <p:spPr/>
        <p:txBody>
          <a:bodyPr/>
          <a:lstStyle/>
          <a:p>
            <a:endParaRPr lang="en-TH"/>
          </a:p>
        </p:txBody>
      </p:sp>
    </p:spTree>
    <p:extLst>
      <p:ext uri="{BB962C8B-B14F-4D97-AF65-F5344CB8AC3E}">
        <p14:creationId xmlns:p14="http://schemas.microsoft.com/office/powerpoint/2010/main" val="318303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492" t="35852" r="4388" b="16530"/>
          <a:stretch/>
        </p:blipFill>
        <p:spPr bwMode="auto">
          <a:xfrm>
            <a:off x="671136" y="1486627"/>
            <a:ext cx="11133528" cy="4790505"/>
          </a:xfrm>
          <a:prstGeom prst="rect">
            <a:avLst/>
          </a:prstGeom>
          <a:noFill/>
          <a:ln w="9525">
            <a:solidFill>
              <a:srgbClr val="4F81BD"/>
            </a:solidFill>
            <a:miter lim="800000"/>
            <a:headEnd/>
            <a:tailEnd/>
          </a:ln>
          <a:extLst>
            <a:ext uri="{909E8E84-426E-40dd-AFC4-6F175D3DCCD1}">
              <a14:hiddenFill xmlns="" xmlns:a14="http://schemas.microsoft.com/office/drawing/2010/main">
                <a:solidFill>
                  <a:schemeClr val="accent1"/>
                </a:solidFill>
              </a14:hiddenFill>
            </a:ext>
          </a:extLst>
        </p:spPr>
      </p:pic>
      <p:sp>
        <p:nvSpPr>
          <p:cNvPr id="5" name="Title 3"/>
          <p:cNvSpPr txBox="1">
            <a:spLocks/>
          </p:cNvSpPr>
          <p:nvPr/>
        </p:nvSpPr>
        <p:spPr>
          <a:xfrm>
            <a:off x="1981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What does assent mean?</a:t>
            </a:r>
          </a:p>
        </p:txBody>
      </p:sp>
      <p:cxnSp>
        <p:nvCxnSpPr>
          <p:cNvPr id="6" name="Straight Connector 5"/>
          <p:cNvCxnSpPr/>
          <p:nvPr/>
        </p:nvCxnSpPr>
        <p:spPr>
          <a:xfrm>
            <a:off x="3501743" y="3120442"/>
            <a:ext cx="101974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951189" y="2591343"/>
            <a:ext cx="125063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642522" y="3784671"/>
            <a:ext cx="117366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395260" y="4200738"/>
            <a:ext cx="80655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364356" y="4886818"/>
            <a:ext cx="117366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cxnSpLocks/>
          </p:cNvCxnSpPr>
          <p:nvPr/>
        </p:nvCxnSpPr>
        <p:spPr>
          <a:xfrm>
            <a:off x="3565884" y="5371372"/>
            <a:ext cx="13853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587661" y="5820345"/>
            <a:ext cx="614158"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1AC8141C-27C7-0B49-8291-F68886407D9F}"/>
              </a:ext>
            </a:extLst>
          </p:cNvPr>
          <p:cNvSpPr/>
          <p:nvPr/>
        </p:nvSpPr>
        <p:spPr>
          <a:xfrm>
            <a:off x="1981200" y="6443388"/>
            <a:ext cx="9753600" cy="338554"/>
          </a:xfrm>
          <a:prstGeom prst="rect">
            <a:avLst/>
          </a:prstGeom>
        </p:spPr>
        <p:txBody>
          <a:bodyPr wrap="square">
            <a:spAutoFit/>
          </a:bodyPr>
          <a:lstStyle/>
          <a:p>
            <a:r>
              <a:rPr lang="en-US" sz="1600" i="1" dirty="0"/>
              <a:t>Baines P: Assent for children's participation in research is incoherent and wrong. Arch Dis Child 2011</a:t>
            </a:r>
          </a:p>
        </p:txBody>
      </p:sp>
    </p:spTree>
    <p:extLst>
      <p:ext uri="{BB962C8B-B14F-4D97-AF65-F5344CB8AC3E}">
        <p14:creationId xmlns:p14="http://schemas.microsoft.com/office/powerpoint/2010/main" val="4050128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t>If a child is deemed incompetent and therefore unable to consent to participate in a study…..</a:t>
            </a:r>
            <a:br>
              <a:rPr lang="en-US" sz="3200" dirty="0"/>
            </a:br>
            <a:br>
              <a:rPr lang="en-US" sz="3200" dirty="0"/>
            </a:br>
            <a:r>
              <a:rPr lang="en-US" sz="3200" dirty="0"/>
              <a:t>how is it that he or she can provide “affirmative agreement” or “acquiescence?</a:t>
            </a: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2128438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868" y="424048"/>
            <a:ext cx="9618133" cy="1143000"/>
          </a:xfrm>
        </p:spPr>
        <p:txBody>
          <a:bodyPr>
            <a:noAutofit/>
          </a:bodyPr>
          <a:lstStyle/>
          <a:p>
            <a:r>
              <a:rPr lang="en-US" sz="4000" dirty="0"/>
              <a:t>How much information and how to give it? </a:t>
            </a:r>
            <a:br>
              <a:rPr lang="en-US" sz="4000" dirty="0"/>
            </a:br>
            <a:endParaRPr lang="en-US" sz="4000" dirty="0"/>
          </a:p>
        </p:txBody>
      </p:sp>
      <p:sp>
        <p:nvSpPr>
          <p:cNvPr id="3" name="Content Placeholder 2"/>
          <p:cNvSpPr>
            <a:spLocks noGrp="1"/>
          </p:cNvSpPr>
          <p:nvPr>
            <p:ph idx="1"/>
          </p:nvPr>
        </p:nvSpPr>
        <p:spPr>
          <a:xfrm>
            <a:off x="514351" y="1792641"/>
            <a:ext cx="6835098" cy="4525963"/>
          </a:xfrm>
        </p:spPr>
        <p:txBody>
          <a:bodyPr>
            <a:normAutofit lnSpcReduction="10000"/>
          </a:bodyPr>
          <a:lstStyle/>
          <a:p>
            <a:pPr marL="0" indent="0">
              <a:buNone/>
            </a:pPr>
            <a:r>
              <a:rPr lang="en-US" dirty="0"/>
              <a:t>“..the agreement (assent) of the child or adolescent has been obtained in keeping with the child’s or adolescent’s capacity, after having been provided </a:t>
            </a:r>
            <a:r>
              <a:rPr lang="en-US" dirty="0">
                <a:solidFill>
                  <a:srgbClr val="FF0000"/>
                </a:solidFill>
              </a:rPr>
              <a:t>with adequate information about the research tailored to the child’s or adolescent’s level of maturity</a:t>
            </a:r>
            <a:r>
              <a:rPr lang="en-US" dirty="0"/>
              <a:t>”</a:t>
            </a:r>
            <a:r>
              <a:rPr lang="en-US" i="1" dirty="0"/>
              <a:t> (CIOMS 2016)</a:t>
            </a:r>
          </a:p>
          <a:p>
            <a:pPr marL="0" indent="0">
              <a:buNone/>
            </a:pPr>
            <a:endParaRPr lang="en-US" dirty="0"/>
          </a:p>
          <a:p>
            <a:pPr marL="0" indent="0">
              <a:buNone/>
              <a:defRPr/>
            </a:pPr>
            <a:r>
              <a:rPr lang="en-US" dirty="0"/>
              <a:t>There is a spectrum of capacity to understand – difficult to determine, need child psychologists with a battery of tests</a:t>
            </a:r>
          </a:p>
          <a:p>
            <a:endParaRPr lang="en-US" dirty="0"/>
          </a:p>
        </p:txBody>
      </p:sp>
      <p:pic>
        <p:nvPicPr>
          <p:cNvPr id="4" name="Picture 3">
            <a:extLst>
              <a:ext uri="{FF2B5EF4-FFF2-40B4-BE49-F238E27FC236}">
                <a16:creationId xmlns:a16="http://schemas.microsoft.com/office/drawing/2014/main" id="{2BC32913-4D89-6C48-9034-FBA6706D1EAC}"/>
              </a:ext>
            </a:extLst>
          </p:cNvPr>
          <p:cNvPicPr>
            <a:picLocks noChangeAspect="1"/>
          </p:cNvPicPr>
          <p:nvPr/>
        </p:nvPicPr>
        <p:blipFill>
          <a:blip r:embed="rId2"/>
          <a:stretch>
            <a:fillRect/>
          </a:stretch>
        </p:blipFill>
        <p:spPr>
          <a:xfrm>
            <a:off x="7829419" y="1415511"/>
            <a:ext cx="3600582" cy="4611858"/>
          </a:xfrm>
          <a:prstGeom prst="rect">
            <a:avLst/>
          </a:prstGeom>
        </p:spPr>
      </p:pic>
    </p:spTree>
    <p:extLst>
      <p:ext uri="{BB962C8B-B14F-4D97-AF65-F5344CB8AC3E}">
        <p14:creationId xmlns:p14="http://schemas.microsoft.com/office/powerpoint/2010/main" val="3135857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FD697-A59B-D74E-A99E-F6CC863336EB}"/>
              </a:ext>
            </a:extLst>
          </p:cNvPr>
          <p:cNvSpPr>
            <a:spLocks noGrp="1"/>
          </p:cNvSpPr>
          <p:nvPr>
            <p:ph type="title"/>
          </p:nvPr>
        </p:nvSpPr>
        <p:spPr/>
        <p:txBody>
          <a:bodyPr/>
          <a:lstStyle/>
          <a:p>
            <a:r>
              <a:rPr lang="en-US" dirty="0"/>
              <a:t>W</a:t>
            </a:r>
            <a:r>
              <a:rPr lang="en-TH" dirty="0"/>
              <a:t>hen should assent be sought?</a:t>
            </a:r>
          </a:p>
        </p:txBody>
      </p:sp>
      <p:sp>
        <p:nvSpPr>
          <p:cNvPr id="3" name="Content Placeholder 2">
            <a:extLst>
              <a:ext uri="{FF2B5EF4-FFF2-40B4-BE49-F238E27FC236}">
                <a16:creationId xmlns:a16="http://schemas.microsoft.com/office/drawing/2014/main" id="{AEB6C3AD-D384-7847-BA64-CA0B223AACF1}"/>
              </a:ext>
            </a:extLst>
          </p:cNvPr>
          <p:cNvSpPr>
            <a:spLocks noGrp="1"/>
          </p:cNvSpPr>
          <p:nvPr>
            <p:ph idx="1"/>
          </p:nvPr>
        </p:nvSpPr>
        <p:spPr/>
        <p:txBody>
          <a:bodyPr>
            <a:normAutofit/>
          </a:bodyPr>
          <a:lstStyle/>
          <a:p>
            <a:r>
              <a:rPr lang="en-TH" sz="3200" dirty="0"/>
              <a:t>Who is a child? </a:t>
            </a:r>
            <a:r>
              <a:rPr lang="en-US" sz="3200" dirty="0"/>
              <a:t>F</a:t>
            </a:r>
            <a:r>
              <a:rPr lang="en-TH" sz="3200" dirty="0"/>
              <a:t>rom baby to age of majority </a:t>
            </a:r>
          </a:p>
          <a:p>
            <a:r>
              <a:rPr lang="en-TH" sz="3200" dirty="0"/>
              <a:t>Generally 7-18 years old, and written</a:t>
            </a:r>
          </a:p>
          <a:p>
            <a:endParaRPr lang="en-TH" sz="3200" dirty="0"/>
          </a:p>
          <a:p>
            <a:endParaRPr lang="en-TH" sz="3200" dirty="0"/>
          </a:p>
        </p:txBody>
      </p:sp>
      <p:pic>
        <p:nvPicPr>
          <p:cNvPr id="4" name="Picture 3">
            <a:extLst>
              <a:ext uri="{FF2B5EF4-FFF2-40B4-BE49-F238E27FC236}">
                <a16:creationId xmlns:a16="http://schemas.microsoft.com/office/drawing/2014/main" id="{7698BCF2-6AE0-03AD-193D-D30ABDC22FD3}"/>
              </a:ext>
            </a:extLst>
          </p:cNvPr>
          <p:cNvPicPr>
            <a:picLocks noChangeAspect="1"/>
          </p:cNvPicPr>
          <p:nvPr/>
        </p:nvPicPr>
        <p:blipFill>
          <a:blip r:embed="rId2"/>
          <a:stretch>
            <a:fillRect/>
          </a:stretch>
        </p:blipFill>
        <p:spPr>
          <a:xfrm>
            <a:off x="3244174" y="3258782"/>
            <a:ext cx="5703651" cy="3155393"/>
          </a:xfrm>
          <a:prstGeom prst="rect">
            <a:avLst/>
          </a:prstGeom>
        </p:spPr>
      </p:pic>
    </p:spTree>
    <p:extLst>
      <p:ext uri="{BB962C8B-B14F-4D97-AF65-F5344CB8AC3E}">
        <p14:creationId xmlns:p14="http://schemas.microsoft.com/office/powerpoint/2010/main" val="2752233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3" y="251616"/>
            <a:ext cx="10515600" cy="1325563"/>
          </a:xfrm>
        </p:spPr>
        <p:txBody>
          <a:bodyPr/>
          <a:lstStyle/>
          <a:p>
            <a:r>
              <a:rPr lang="en-US" dirty="0"/>
              <a:t>Who should provide proxy consent?</a:t>
            </a:r>
          </a:p>
        </p:txBody>
      </p:sp>
      <p:sp>
        <p:nvSpPr>
          <p:cNvPr id="3" name="Content Placeholder 2"/>
          <p:cNvSpPr>
            <a:spLocks noGrp="1"/>
          </p:cNvSpPr>
          <p:nvPr>
            <p:ph idx="1"/>
          </p:nvPr>
        </p:nvSpPr>
        <p:spPr>
          <a:xfrm>
            <a:off x="652463" y="1417639"/>
            <a:ext cx="11106150" cy="4525963"/>
          </a:xfrm>
        </p:spPr>
        <p:txBody>
          <a:bodyPr>
            <a:normAutofit/>
          </a:bodyPr>
          <a:lstStyle/>
          <a:p>
            <a:pPr marL="0" indent="0">
              <a:buNone/>
            </a:pPr>
            <a:r>
              <a:rPr lang="en-US" sz="3200" dirty="0"/>
              <a:t>When a potential research subject who is deemed incapable of giving informed consent is able to give </a:t>
            </a:r>
            <a:r>
              <a:rPr lang="en-US" sz="3200" dirty="0">
                <a:solidFill>
                  <a:srgbClr val="FF0000"/>
                </a:solidFill>
              </a:rPr>
              <a:t>assent</a:t>
            </a:r>
            <a:r>
              <a:rPr lang="en-US" sz="3200" dirty="0"/>
              <a:t> to decisions about participation in research, the physician must seek that </a:t>
            </a:r>
            <a:r>
              <a:rPr lang="en-US" sz="3200" dirty="0">
                <a:solidFill>
                  <a:srgbClr val="FF0000"/>
                </a:solidFill>
              </a:rPr>
              <a:t>assent </a:t>
            </a:r>
            <a:r>
              <a:rPr lang="en-US" sz="3200" dirty="0"/>
              <a:t>in addition to the consent of the </a:t>
            </a:r>
            <a:r>
              <a:rPr lang="en-US" sz="3200" dirty="0">
                <a:solidFill>
                  <a:schemeClr val="tx2">
                    <a:lumMod val="60000"/>
                    <a:lumOff val="40000"/>
                  </a:schemeClr>
                </a:solidFill>
              </a:rPr>
              <a:t>legally </a:t>
            </a:r>
            <a:r>
              <a:rPr lang="en-US" sz="3200" dirty="0" err="1">
                <a:solidFill>
                  <a:schemeClr val="tx2">
                    <a:lumMod val="60000"/>
                    <a:lumOff val="40000"/>
                  </a:schemeClr>
                </a:solidFill>
              </a:rPr>
              <a:t>authorised</a:t>
            </a:r>
            <a:r>
              <a:rPr lang="en-US" sz="3200" dirty="0">
                <a:solidFill>
                  <a:schemeClr val="tx2">
                    <a:lumMod val="60000"/>
                    <a:lumOff val="40000"/>
                  </a:schemeClr>
                </a:solidFill>
              </a:rPr>
              <a:t> representative</a:t>
            </a:r>
          </a:p>
          <a:p>
            <a:pPr marL="0" indent="0">
              <a:buNone/>
            </a:pPr>
            <a:r>
              <a:rPr lang="en-US" sz="3200" i="1" dirty="0"/>
              <a:t>(Declaration of Helsinki 2013)</a:t>
            </a:r>
          </a:p>
          <a:p>
            <a:pPr marL="0" indent="0">
              <a:buNone/>
            </a:pPr>
            <a:endParaRPr lang="en-US" sz="3200" dirty="0"/>
          </a:p>
        </p:txBody>
      </p:sp>
      <p:pic>
        <p:nvPicPr>
          <p:cNvPr id="4" name="Picture 3">
            <a:extLst>
              <a:ext uri="{FF2B5EF4-FFF2-40B4-BE49-F238E27FC236}">
                <a16:creationId xmlns:a16="http://schemas.microsoft.com/office/drawing/2014/main" id="{60C6D035-4430-644D-88B7-CBFA1B5E6BFF}"/>
              </a:ext>
            </a:extLst>
          </p:cNvPr>
          <p:cNvPicPr>
            <a:picLocks noChangeAspect="1"/>
          </p:cNvPicPr>
          <p:nvPr/>
        </p:nvPicPr>
        <p:blipFill>
          <a:blip r:embed="rId2"/>
          <a:stretch>
            <a:fillRect/>
          </a:stretch>
        </p:blipFill>
        <p:spPr>
          <a:xfrm>
            <a:off x="5910263" y="3877785"/>
            <a:ext cx="5771652" cy="2476976"/>
          </a:xfrm>
          <a:prstGeom prst="rect">
            <a:avLst/>
          </a:prstGeom>
        </p:spPr>
      </p:pic>
    </p:spTree>
    <p:extLst>
      <p:ext uri="{BB962C8B-B14F-4D97-AF65-F5344CB8AC3E}">
        <p14:creationId xmlns:p14="http://schemas.microsoft.com/office/powerpoint/2010/main" val="1999539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679E0-C051-014E-A1D1-A1F24AA02167}"/>
              </a:ext>
            </a:extLst>
          </p:cNvPr>
          <p:cNvSpPr>
            <a:spLocks noGrp="1"/>
          </p:cNvSpPr>
          <p:nvPr>
            <p:ph type="title"/>
          </p:nvPr>
        </p:nvSpPr>
        <p:spPr/>
        <p:txBody>
          <a:bodyPr/>
          <a:lstStyle/>
          <a:p>
            <a:r>
              <a:rPr lang="en-US" dirty="0"/>
              <a:t>D</a:t>
            </a:r>
            <a:r>
              <a:rPr lang="en-TH" dirty="0"/>
              <a:t>iverse terminology</a:t>
            </a:r>
          </a:p>
        </p:txBody>
      </p:sp>
      <p:sp>
        <p:nvSpPr>
          <p:cNvPr id="3" name="Content Placeholder 2">
            <a:extLst>
              <a:ext uri="{FF2B5EF4-FFF2-40B4-BE49-F238E27FC236}">
                <a16:creationId xmlns:a16="http://schemas.microsoft.com/office/drawing/2014/main" id="{3486D61F-DD8D-AA44-A137-A6C18AB04D7F}"/>
              </a:ext>
            </a:extLst>
          </p:cNvPr>
          <p:cNvSpPr>
            <a:spLocks noGrp="1"/>
          </p:cNvSpPr>
          <p:nvPr>
            <p:ph idx="1"/>
          </p:nvPr>
        </p:nvSpPr>
        <p:spPr/>
        <p:txBody>
          <a:bodyPr>
            <a:noAutofit/>
          </a:bodyPr>
          <a:lstStyle/>
          <a:p>
            <a:r>
              <a:rPr lang="en-GB" sz="3200" dirty="0"/>
              <a:t>A wide range of terms are used</a:t>
            </a:r>
          </a:p>
          <a:p>
            <a:pPr lvl="1"/>
            <a:r>
              <a:rPr lang="en-GB" sz="3200" dirty="0"/>
              <a:t>Earlier version of DOH – “responsible relative” </a:t>
            </a:r>
          </a:p>
          <a:p>
            <a:pPr lvl="1"/>
            <a:r>
              <a:rPr lang="en-GB" sz="3200" dirty="0"/>
              <a:t>legally authorized representative’ (DOH 2013)</a:t>
            </a:r>
          </a:p>
          <a:p>
            <a:pPr lvl="1"/>
            <a:r>
              <a:rPr lang="en-GB" sz="3200" dirty="0"/>
              <a:t>legally acceptable representative’ (ICH GCP 2016)</a:t>
            </a:r>
          </a:p>
          <a:p>
            <a:pPr lvl="1"/>
            <a:r>
              <a:rPr lang="en-GB" sz="3200" dirty="0"/>
              <a:t>legally designated representative’ (EU)</a:t>
            </a:r>
          </a:p>
          <a:p>
            <a:pPr lvl="1"/>
            <a:r>
              <a:rPr lang="en-GB" sz="3200" dirty="0"/>
              <a:t>legal guardian’, ‘parent’ and ‘representative’ etc</a:t>
            </a:r>
          </a:p>
          <a:p>
            <a:r>
              <a:rPr lang="en-GB" sz="3200" dirty="0"/>
              <a:t>with varying levels of legal authority - ‘permission’ (CIOMS 2016), ‘authorisation’ (Oviedo) and ‘informed consent’ (DOH 2013) </a:t>
            </a:r>
            <a:endParaRPr lang="en-TH" sz="3200" dirty="0"/>
          </a:p>
        </p:txBody>
      </p:sp>
      <p:pic>
        <p:nvPicPr>
          <p:cNvPr id="5" name="Picture 4">
            <a:extLst>
              <a:ext uri="{FF2B5EF4-FFF2-40B4-BE49-F238E27FC236}">
                <a16:creationId xmlns:a16="http://schemas.microsoft.com/office/drawing/2014/main" id="{1651310F-B3A3-9755-71E9-0D0A03DFA1DC}"/>
              </a:ext>
            </a:extLst>
          </p:cNvPr>
          <p:cNvPicPr>
            <a:picLocks noChangeAspect="1"/>
          </p:cNvPicPr>
          <p:nvPr/>
        </p:nvPicPr>
        <p:blipFill>
          <a:blip r:embed="rId2"/>
          <a:stretch>
            <a:fillRect/>
          </a:stretch>
        </p:blipFill>
        <p:spPr>
          <a:xfrm>
            <a:off x="6858000" y="380580"/>
            <a:ext cx="5334000" cy="1480386"/>
          </a:xfrm>
          <a:prstGeom prst="rect">
            <a:avLst/>
          </a:prstGeom>
        </p:spPr>
      </p:pic>
    </p:spTree>
    <p:extLst>
      <p:ext uri="{BB962C8B-B14F-4D97-AF65-F5344CB8AC3E}">
        <p14:creationId xmlns:p14="http://schemas.microsoft.com/office/powerpoint/2010/main" val="3587276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C7AE-928D-2944-834F-18F22CCDD46C}"/>
              </a:ext>
            </a:extLst>
          </p:cNvPr>
          <p:cNvSpPr>
            <a:spLocks noGrp="1"/>
          </p:cNvSpPr>
          <p:nvPr>
            <p:ph type="title"/>
          </p:nvPr>
        </p:nvSpPr>
        <p:spPr/>
        <p:txBody>
          <a:bodyPr>
            <a:normAutofit/>
          </a:bodyPr>
          <a:lstStyle/>
          <a:p>
            <a:r>
              <a:rPr lang="en-GB" dirty="0">
                <a:solidFill>
                  <a:srgbClr val="000000"/>
                </a:solidFill>
              </a:rPr>
              <a:t>Who is this person??</a:t>
            </a:r>
            <a:endParaRPr lang="en-TH" dirty="0"/>
          </a:p>
        </p:txBody>
      </p:sp>
      <p:sp>
        <p:nvSpPr>
          <p:cNvPr id="3" name="Content Placeholder 2">
            <a:extLst>
              <a:ext uri="{FF2B5EF4-FFF2-40B4-BE49-F238E27FC236}">
                <a16:creationId xmlns:a16="http://schemas.microsoft.com/office/drawing/2014/main" id="{9AD26B1F-56D7-5345-9240-8A75AD420264}"/>
              </a:ext>
            </a:extLst>
          </p:cNvPr>
          <p:cNvSpPr>
            <a:spLocks noGrp="1"/>
          </p:cNvSpPr>
          <p:nvPr>
            <p:ph idx="1"/>
          </p:nvPr>
        </p:nvSpPr>
        <p:spPr/>
        <p:txBody>
          <a:bodyPr>
            <a:normAutofit/>
          </a:bodyPr>
          <a:lstStyle/>
          <a:p>
            <a:r>
              <a:rPr lang="en-GB" sz="3200" dirty="0">
                <a:solidFill>
                  <a:srgbClr val="000000"/>
                </a:solidFill>
              </a:rPr>
              <a:t>Deference given to application laws – challenging in LMICs, no specific laws on paediatric clinical research (e.g. Thailand, Zimbabwe)</a:t>
            </a:r>
          </a:p>
          <a:p>
            <a:r>
              <a:rPr lang="en-GB" sz="3200" dirty="0">
                <a:solidFill>
                  <a:srgbClr val="000000"/>
                </a:solidFill>
              </a:rPr>
              <a:t>Usually means biological parent/guardian?</a:t>
            </a:r>
          </a:p>
          <a:p>
            <a:endParaRPr lang="en-TH" sz="3200" dirty="0"/>
          </a:p>
        </p:txBody>
      </p:sp>
    </p:spTree>
    <p:extLst>
      <p:ext uri="{BB962C8B-B14F-4D97-AF65-F5344CB8AC3E}">
        <p14:creationId xmlns:p14="http://schemas.microsoft.com/office/powerpoint/2010/main" val="3897657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ontent Placeholder 2">
            <a:extLst>
              <a:ext uri="{FF2B5EF4-FFF2-40B4-BE49-F238E27FC236}">
                <a16:creationId xmlns:a16="http://schemas.microsoft.com/office/drawing/2014/main" id="{09CD55AB-1CC0-0047-90E1-B3EDC3865C8C}"/>
              </a:ext>
            </a:extLst>
          </p:cNvPr>
          <p:cNvSpPr>
            <a:spLocks noGrp="1"/>
          </p:cNvSpPr>
          <p:nvPr>
            <p:ph idx="1"/>
          </p:nvPr>
        </p:nvSpPr>
        <p:spPr>
          <a:xfrm>
            <a:off x="472335" y="2629444"/>
            <a:ext cx="11247330" cy="3727287"/>
          </a:xfrm>
        </p:spPr>
        <p:txBody>
          <a:bodyPr>
            <a:normAutofit/>
          </a:bodyPr>
          <a:lstStyle/>
          <a:p>
            <a:pPr defTabSz="684610">
              <a:lnSpc>
                <a:spcPct val="110000"/>
              </a:lnSpc>
              <a:buFontTx/>
              <a:buChar char="•"/>
            </a:pPr>
            <a:r>
              <a:rPr lang="en-US" altLang="en-TH" sz="2400" dirty="0">
                <a:cs typeface="Arial" panose="020B0604020202020204" pitchFamily="34" charset="0"/>
              </a:rPr>
              <a:t>Part of University of Oxford, collaborate with Mahidol University</a:t>
            </a:r>
          </a:p>
          <a:p>
            <a:pPr defTabSz="684610">
              <a:lnSpc>
                <a:spcPct val="110000"/>
              </a:lnSpc>
              <a:buFontTx/>
              <a:buChar char="•"/>
            </a:pPr>
            <a:r>
              <a:rPr lang="en-US" altLang="en-TH" sz="2400" dirty="0">
                <a:cs typeface="Arial" panose="020B0604020202020204" pitchFamily="34" charset="0"/>
              </a:rPr>
              <a:t>Core funded by </a:t>
            </a:r>
            <a:r>
              <a:rPr lang="en-US" altLang="en-TH" sz="2400" dirty="0" err="1">
                <a:cs typeface="Arial" panose="020B0604020202020204" pitchFamily="34" charset="0"/>
              </a:rPr>
              <a:t>Wellcome</a:t>
            </a:r>
            <a:r>
              <a:rPr lang="en-US" altLang="en-TH" sz="2400" dirty="0">
                <a:cs typeface="Arial" panose="020B0604020202020204" pitchFamily="34" charset="0"/>
              </a:rPr>
              <a:t> Trust</a:t>
            </a:r>
          </a:p>
          <a:p>
            <a:pPr defTabSz="684610">
              <a:lnSpc>
                <a:spcPct val="110000"/>
              </a:lnSpc>
              <a:buFontTx/>
              <a:buChar char="•"/>
            </a:pPr>
            <a:r>
              <a:rPr lang="en-US" altLang="en-TH" sz="2400" dirty="0">
                <a:cs typeface="Arial" panose="020B0604020202020204" pitchFamily="34" charset="0"/>
              </a:rPr>
              <a:t>Bangkok hub, but conducting clinical research internationally</a:t>
            </a:r>
          </a:p>
          <a:p>
            <a:pPr defTabSz="684610">
              <a:lnSpc>
                <a:spcPct val="110000"/>
              </a:lnSpc>
              <a:buFontTx/>
              <a:buChar char="•"/>
            </a:pPr>
            <a:r>
              <a:rPr lang="en-US" altLang="en-TH" sz="2400" dirty="0">
                <a:cs typeface="Arial" panose="020B0604020202020204" pitchFamily="34" charset="0"/>
              </a:rPr>
              <a:t>Tropical medicine and infectious diseases: Malaria, antimicrobial resistance, maternal and child health, COVID-19</a:t>
            </a:r>
          </a:p>
          <a:p>
            <a:pPr defTabSz="684610">
              <a:lnSpc>
                <a:spcPct val="110000"/>
              </a:lnSpc>
              <a:buFontTx/>
              <a:buChar char="•"/>
            </a:pPr>
            <a:r>
              <a:rPr lang="en-US" altLang="en-TH" sz="2400" dirty="0">
                <a:cs typeface="Arial" panose="020B0604020202020204" pitchFamily="34" charset="0"/>
              </a:rPr>
              <a:t>Conduct research studies (clinical trials and non trials), many them include </a:t>
            </a:r>
            <a:r>
              <a:rPr lang="en-US" altLang="en-TH" sz="2400" dirty="0" err="1">
                <a:cs typeface="Arial" panose="020B0604020202020204" pitchFamily="34" charset="0"/>
              </a:rPr>
              <a:t>paediatric</a:t>
            </a:r>
            <a:r>
              <a:rPr lang="en-US" altLang="en-TH" sz="2400" dirty="0">
                <a:cs typeface="Arial" panose="020B0604020202020204" pitchFamily="34" charset="0"/>
              </a:rPr>
              <a:t> patients</a:t>
            </a:r>
          </a:p>
          <a:p>
            <a:pPr defTabSz="684610">
              <a:lnSpc>
                <a:spcPct val="110000"/>
              </a:lnSpc>
              <a:buFontTx/>
              <a:buChar char="•"/>
            </a:pPr>
            <a:endParaRPr lang="en-US" altLang="en-TH" sz="2400" dirty="0">
              <a:cs typeface="Arial" panose="020B0604020202020204" pitchFamily="34" charset="0"/>
            </a:endParaRPr>
          </a:p>
          <a:p>
            <a:pPr defTabSz="684610">
              <a:lnSpc>
                <a:spcPct val="110000"/>
              </a:lnSpc>
              <a:buFontTx/>
              <a:buChar char="•"/>
            </a:pPr>
            <a:endParaRPr lang="en-US" altLang="en-TH" sz="2400" dirty="0">
              <a:cs typeface="Arial" panose="020B0604020202020204" pitchFamily="34" charset="0"/>
            </a:endParaRPr>
          </a:p>
        </p:txBody>
      </p:sp>
      <p:pic>
        <p:nvPicPr>
          <p:cNvPr id="16386" name="Picture 5">
            <a:extLst>
              <a:ext uri="{FF2B5EF4-FFF2-40B4-BE49-F238E27FC236}">
                <a16:creationId xmlns:a16="http://schemas.microsoft.com/office/drawing/2014/main" id="{32744EC6-7D4C-744F-86AE-742E971B9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99" y="347978"/>
            <a:ext cx="2586038" cy="85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C4ED3E7-D564-EF40-81C0-F9CA1761F2CF}"/>
              </a:ext>
            </a:extLst>
          </p:cNvPr>
          <p:cNvSpPr txBox="1"/>
          <p:nvPr/>
        </p:nvSpPr>
        <p:spPr>
          <a:xfrm>
            <a:off x="8037509" y="985417"/>
            <a:ext cx="2182022" cy="461665"/>
          </a:xfrm>
          <a:prstGeom prst="rect">
            <a:avLst/>
          </a:prstGeom>
          <a:noFill/>
        </p:spPr>
        <p:txBody>
          <a:bodyPr wrap="square" rtlCol="0">
            <a:spAutoFit/>
          </a:bodyPr>
          <a:lstStyle/>
          <a:p>
            <a:r>
              <a:rPr lang="en-US" sz="1200" dirty="0">
                <a:solidFill>
                  <a:schemeClr val="bg1"/>
                </a:solidFill>
              </a:rPr>
              <a:t>Village Drama Against Malaria in Cambodia 2016-19</a:t>
            </a:r>
          </a:p>
        </p:txBody>
      </p:sp>
      <p:pic>
        <p:nvPicPr>
          <p:cNvPr id="2" name="Picture 1">
            <a:extLst>
              <a:ext uri="{FF2B5EF4-FFF2-40B4-BE49-F238E27FC236}">
                <a16:creationId xmlns:a16="http://schemas.microsoft.com/office/drawing/2014/main" id="{5726696C-F6A5-9B34-A07A-C6B5808F1F9B}"/>
              </a:ext>
            </a:extLst>
          </p:cNvPr>
          <p:cNvPicPr>
            <a:picLocks noChangeAspect="1"/>
          </p:cNvPicPr>
          <p:nvPr/>
        </p:nvPicPr>
        <p:blipFill>
          <a:blip r:embed="rId3"/>
          <a:stretch>
            <a:fillRect/>
          </a:stretch>
        </p:blipFill>
        <p:spPr>
          <a:xfrm>
            <a:off x="3941815" y="321982"/>
            <a:ext cx="6573398" cy="2134485"/>
          </a:xfrm>
          <a:prstGeom prst="rect">
            <a:avLst/>
          </a:prstGeom>
        </p:spPr>
      </p:pic>
      <p:pic>
        <p:nvPicPr>
          <p:cNvPr id="13" name="Picture 12">
            <a:extLst>
              <a:ext uri="{FF2B5EF4-FFF2-40B4-BE49-F238E27FC236}">
                <a16:creationId xmlns:a16="http://schemas.microsoft.com/office/drawing/2014/main" id="{3470AB17-F612-D8D9-32C3-82EB494FC29C}"/>
              </a:ext>
            </a:extLst>
          </p:cNvPr>
          <p:cNvPicPr>
            <a:picLocks noChangeAspect="1"/>
          </p:cNvPicPr>
          <p:nvPr/>
        </p:nvPicPr>
        <p:blipFill>
          <a:blip r:embed="rId4"/>
          <a:stretch>
            <a:fillRect/>
          </a:stretch>
        </p:blipFill>
        <p:spPr>
          <a:xfrm>
            <a:off x="8928362" y="2370263"/>
            <a:ext cx="3173702" cy="1215645"/>
          </a:xfrm>
          <a:prstGeom prst="rect">
            <a:avLst/>
          </a:prstGeom>
        </p:spPr>
      </p:pic>
      <p:pic>
        <p:nvPicPr>
          <p:cNvPr id="4" name="Picture 3">
            <a:extLst>
              <a:ext uri="{FF2B5EF4-FFF2-40B4-BE49-F238E27FC236}">
                <a16:creationId xmlns:a16="http://schemas.microsoft.com/office/drawing/2014/main" id="{3D478F00-340E-7E39-F8F5-7D4B995AA20F}"/>
              </a:ext>
            </a:extLst>
          </p:cNvPr>
          <p:cNvPicPr>
            <a:picLocks noChangeAspect="1"/>
          </p:cNvPicPr>
          <p:nvPr/>
        </p:nvPicPr>
        <p:blipFill>
          <a:blip r:embed="rId5"/>
          <a:stretch>
            <a:fillRect/>
          </a:stretch>
        </p:blipFill>
        <p:spPr>
          <a:xfrm>
            <a:off x="6961546" y="347978"/>
            <a:ext cx="4781550" cy="717550"/>
          </a:xfrm>
          <a:prstGeom prst="rect">
            <a:avLst/>
          </a:prstGeom>
          <a:ln>
            <a:solidFill>
              <a:schemeClr val="accent1"/>
            </a:solidFill>
          </a:ln>
        </p:spPr>
      </p:pic>
    </p:spTree>
    <p:extLst>
      <p:ext uri="{BB962C8B-B14F-4D97-AF65-F5344CB8AC3E}">
        <p14:creationId xmlns:p14="http://schemas.microsoft.com/office/powerpoint/2010/main" val="3502703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736DB6-7EBE-8B4C-AEFE-D67D5C922A41}"/>
              </a:ext>
            </a:extLst>
          </p:cNvPr>
          <p:cNvSpPr>
            <a:spLocks noGrp="1"/>
          </p:cNvSpPr>
          <p:nvPr>
            <p:ph idx="1"/>
          </p:nvPr>
        </p:nvSpPr>
        <p:spPr>
          <a:xfrm>
            <a:off x="409575" y="1166018"/>
            <a:ext cx="11372850" cy="4525963"/>
          </a:xfrm>
        </p:spPr>
        <p:txBody>
          <a:bodyPr>
            <a:noAutofit/>
          </a:bodyPr>
          <a:lstStyle/>
          <a:p>
            <a:r>
              <a:rPr lang="en-GB" dirty="0">
                <a:solidFill>
                  <a:srgbClr val="000000"/>
                </a:solidFill>
              </a:rPr>
              <a:t>Intergenerational households, grandparents caring the child</a:t>
            </a:r>
          </a:p>
          <a:p>
            <a:pPr lvl="1"/>
            <a:r>
              <a:rPr lang="en-GB" sz="2800" dirty="0">
                <a:solidFill>
                  <a:srgbClr val="000000"/>
                </a:solidFill>
              </a:rPr>
              <a:t>Many parents (</a:t>
            </a:r>
            <a:r>
              <a:rPr lang="en-GB" sz="2800" dirty="0" err="1">
                <a:solidFill>
                  <a:srgbClr val="000000"/>
                </a:solidFill>
              </a:rPr>
              <a:t>eg</a:t>
            </a:r>
            <a:r>
              <a:rPr lang="en-GB" sz="2800" dirty="0">
                <a:solidFill>
                  <a:srgbClr val="000000"/>
                </a:solidFill>
              </a:rPr>
              <a:t> in Thailand, Cambodia) work in the cities, their children are looked after by their grandparents</a:t>
            </a:r>
          </a:p>
          <a:p>
            <a:r>
              <a:rPr lang="en-GB" dirty="0">
                <a:solidFill>
                  <a:srgbClr val="000000"/>
                </a:solidFill>
              </a:rPr>
              <a:t>Orphans</a:t>
            </a:r>
          </a:p>
          <a:p>
            <a:r>
              <a:rPr lang="en-GB" dirty="0">
                <a:solidFill>
                  <a:srgbClr val="000000"/>
                </a:solidFill>
              </a:rPr>
              <a:t>Children of minor parents</a:t>
            </a:r>
          </a:p>
          <a:p>
            <a:r>
              <a:rPr lang="en-GB" dirty="0">
                <a:solidFill>
                  <a:srgbClr val="000000"/>
                </a:solidFill>
              </a:rPr>
              <a:t>Children of parents without legal status (ethnic minority)</a:t>
            </a:r>
          </a:p>
          <a:p>
            <a:r>
              <a:rPr lang="en-GB" dirty="0">
                <a:solidFill>
                  <a:srgbClr val="000000"/>
                </a:solidFill>
              </a:rPr>
              <a:t>Children living without parental care</a:t>
            </a:r>
          </a:p>
          <a:p>
            <a:pPr marL="0" indent="0">
              <a:buNone/>
            </a:pPr>
            <a:endParaRPr lang="en-GB" dirty="0">
              <a:solidFill>
                <a:srgbClr val="000000"/>
              </a:solidFill>
            </a:endParaRPr>
          </a:p>
          <a:p>
            <a:pPr marL="0" indent="0">
              <a:buNone/>
            </a:pPr>
            <a:r>
              <a:rPr lang="en-GB" dirty="0">
                <a:solidFill>
                  <a:srgbClr val="000000"/>
                </a:solidFill>
              </a:rPr>
              <a:t>Leads to presumptive exclusion from clinical research </a:t>
            </a:r>
          </a:p>
          <a:p>
            <a:endParaRPr lang="en-TH" dirty="0"/>
          </a:p>
        </p:txBody>
      </p:sp>
      <p:pic>
        <p:nvPicPr>
          <p:cNvPr id="2" name="Picture 1">
            <a:extLst>
              <a:ext uri="{FF2B5EF4-FFF2-40B4-BE49-F238E27FC236}">
                <a16:creationId xmlns:a16="http://schemas.microsoft.com/office/drawing/2014/main" id="{26CEC6DE-77A8-4DAD-55B1-97C8EAF0D66E}"/>
              </a:ext>
            </a:extLst>
          </p:cNvPr>
          <p:cNvPicPr>
            <a:picLocks noChangeAspect="1"/>
          </p:cNvPicPr>
          <p:nvPr/>
        </p:nvPicPr>
        <p:blipFill>
          <a:blip r:embed="rId2"/>
          <a:stretch>
            <a:fillRect/>
          </a:stretch>
        </p:blipFill>
        <p:spPr>
          <a:xfrm>
            <a:off x="9016199" y="3428999"/>
            <a:ext cx="2856129" cy="2615418"/>
          </a:xfrm>
          <a:prstGeom prst="rect">
            <a:avLst/>
          </a:prstGeom>
        </p:spPr>
      </p:pic>
    </p:spTree>
    <p:extLst>
      <p:ext uri="{BB962C8B-B14F-4D97-AF65-F5344CB8AC3E}">
        <p14:creationId xmlns:p14="http://schemas.microsoft.com/office/powerpoint/2010/main" val="640509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365125"/>
            <a:ext cx="12020550" cy="1325563"/>
          </a:xfrm>
        </p:spPr>
        <p:txBody>
          <a:bodyPr>
            <a:normAutofit/>
          </a:bodyPr>
          <a:lstStyle/>
          <a:p>
            <a:r>
              <a:rPr lang="en-US" dirty="0">
                <a:solidFill>
                  <a:srgbClr val="000000"/>
                </a:solidFill>
              </a:rPr>
              <a:t>More challenges in low income settings challenges</a:t>
            </a:r>
          </a:p>
        </p:txBody>
      </p:sp>
      <p:sp>
        <p:nvSpPr>
          <p:cNvPr id="3" name="Content Placeholder 2"/>
          <p:cNvSpPr>
            <a:spLocks noGrp="1"/>
          </p:cNvSpPr>
          <p:nvPr>
            <p:ph idx="1"/>
          </p:nvPr>
        </p:nvSpPr>
        <p:spPr>
          <a:xfrm>
            <a:off x="838200" y="1768369"/>
            <a:ext cx="10515600" cy="4525963"/>
          </a:xfrm>
        </p:spPr>
        <p:txBody>
          <a:bodyPr>
            <a:noAutofit/>
          </a:bodyPr>
          <a:lstStyle/>
          <a:p>
            <a:r>
              <a:rPr lang="en-US" sz="3200" dirty="0">
                <a:solidFill>
                  <a:srgbClr val="000000"/>
                </a:solidFill>
              </a:rPr>
              <a:t>Local </a:t>
            </a:r>
            <a:r>
              <a:rPr lang="en-US" sz="3200" dirty="0" err="1">
                <a:solidFill>
                  <a:srgbClr val="000000"/>
                </a:solidFill>
              </a:rPr>
              <a:t>paediatric</a:t>
            </a:r>
            <a:r>
              <a:rPr lang="en-US" sz="3200" dirty="0">
                <a:solidFill>
                  <a:srgbClr val="000000"/>
                </a:solidFill>
              </a:rPr>
              <a:t> research guidelines not clear or non existent </a:t>
            </a:r>
          </a:p>
          <a:p>
            <a:r>
              <a:rPr lang="en-US" sz="3200" dirty="0">
                <a:solidFill>
                  <a:srgbClr val="000000"/>
                </a:solidFill>
              </a:rPr>
              <a:t>Inexperienced personnel conducting </a:t>
            </a:r>
            <a:r>
              <a:rPr lang="en-US" sz="3200" dirty="0" err="1">
                <a:solidFill>
                  <a:srgbClr val="000000"/>
                </a:solidFill>
              </a:rPr>
              <a:t>paediatric</a:t>
            </a:r>
            <a:r>
              <a:rPr lang="en-US" sz="3200" dirty="0">
                <a:solidFill>
                  <a:srgbClr val="000000"/>
                </a:solidFill>
              </a:rPr>
              <a:t> research</a:t>
            </a:r>
          </a:p>
          <a:p>
            <a:r>
              <a:rPr lang="en-US" sz="3200" dirty="0">
                <a:solidFill>
                  <a:srgbClr val="000000"/>
                </a:solidFill>
              </a:rPr>
              <a:t>Resource starved hospitals need to cope with everyday clinical care</a:t>
            </a:r>
          </a:p>
          <a:p>
            <a:endParaRPr lang="en-US" sz="3200" dirty="0">
              <a:solidFill>
                <a:srgbClr val="000000"/>
              </a:solidFill>
            </a:endParaRPr>
          </a:p>
        </p:txBody>
      </p:sp>
      <p:pic>
        <p:nvPicPr>
          <p:cNvPr id="5" name="Picture 4">
            <a:extLst>
              <a:ext uri="{FF2B5EF4-FFF2-40B4-BE49-F238E27FC236}">
                <a16:creationId xmlns:a16="http://schemas.microsoft.com/office/drawing/2014/main" id="{71E3F9E5-9DDF-5EB5-2216-3F853E22DD61}"/>
              </a:ext>
            </a:extLst>
          </p:cNvPr>
          <p:cNvPicPr>
            <a:picLocks noChangeAspect="1"/>
          </p:cNvPicPr>
          <p:nvPr/>
        </p:nvPicPr>
        <p:blipFill>
          <a:blip r:embed="rId2"/>
          <a:stretch>
            <a:fillRect/>
          </a:stretch>
        </p:blipFill>
        <p:spPr>
          <a:xfrm>
            <a:off x="4494213" y="3870559"/>
            <a:ext cx="6859587" cy="2423773"/>
          </a:xfrm>
          <a:prstGeom prst="rect">
            <a:avLst/>
          </a:prstGeom>
        </p:spPr>
      </p:pic>
    </p:spTree>
    <p:extLst>
      <p:ext uri="{BB962C8B-B14F-4D97-AF65-F5344CB8AC3E}">
        <p14:creationId xmlns:p14="http://schemas.microsoft.com/office/powerpoint/2010/main" val="3300598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defRPr/>
            </a:pPr>
            <a:r>
              <a:rPr lang="en-US" sz="3200" dirty="0"/>
              <a:t>Low level of formal education, literacy and health literacy – both parents &amp; children</a:t>
            </a:r>
          </a:p>
          <a:p>
            <a:pPr>
              <a:defRPr/>
            </a:pPr>
            <a:r>
              <a:rPr lang="en-US" sz="3200" dirty="0"/>
              <a:t>Community not familiar with research and consent. Assent? </a:t>
            </a:r>
          </a:p>
          <a:p>
            <a:pPr>
              <a:defRPr/>
            </a:pPr>
            <a:r>
              <a:rPr lang="en-US" sz="3200" dirty="0"/>
              <a:t>Community not familiar with signing a document (children NEVER sign anything)</a:t>
            </a:r>
          </a:p>
          <a:p>
            <a:pPr>
              <a:defRPr/>
            </a:pPr>
            <a:endParaRPr lang="en-US" sz="3200" dirty="0"/>
          </a:p>
          <a:p>
            <a:endParaRPr lang="en-US" sz="3200" dirty="0"/>
          </a:p>
        </p:txBody>
      </p:sp>
    </p:spTree>
    <p:extLst>
      <p:ext uri="{BB962C8B-B14F-4D97-AF65-F5344CB8AC3E}">
        <p14:creationId xmlns:p14="http://schemas.microsoft.com/office/powerpoint/2010/main" val="148372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28625" y="1305143"/>
            <a:ext cx="11144250" cy="4795135"/>
          </a:xfrm>
        </p:spPr>
        <p:txBody>
          <a:bodyPr>
            <a:normAutofit/>
          </a:bodyPr>
          <a:lstStyle/>
          <a:p>
            <a:pPr>
              <a:defRPr/>
            </a:pPr>
            <a:r>
              <a:rPr lang="en-US" sz="3200" dirty="0"/>
              <a:t>Children do not formally assent for their own (non research) medical care</a:t>
            </a:r>
          </a:p>
          <a:p>
            <a:pPr>
              <a:defRPr/>
            </a:pPr>
            <a:r>
              <a:rPr lang="en-US" sz="3200" dirty="0"/>
              <a:t>More parental control (sometimes less)</a:t>
            </a:r>
          </a:p>
          <a:p>
            <a:pPr>
              <a:defRPr/>
            </a:pPr>
            <a:r>
              <a:rPr lang="en-US" sz="3200" dirty="0"/>
              <a:t>“Researcher may appear to insult the parent” – physician, Cambodia</a:t>
            </a:r>
          </a:p>
          <a:p>
            <a:pPr marL="0" indent="0">
              <a:buNone/>
              <a:defRPr/>
            </a:pPr>
            <a:endParaRPr lang="en-US" sz="3200" dirty="0"/>
          </a:p>
          <a:p>
            <a:endParaRPr lang="en-US" sz="3200" dirty="0"/>
          </a:p>
        </p:txBody>
      </p:sp>
    </p:spTree>
    <p:extLst>
      <p:ext uri="{BB962C8B-B14F-4D97-AF65-F5344CB8AC3E}">
        <p14:creationId xmlns:p14="http://schemas.microsoft.com/office/powerpoint/2010/main" val="4226790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defRPr/>
            </a:pPr>
            <a:r>
              <a:rPr lang="en-US" sz="3200" dirty="0"/>
              <a:t>Children may be “cleverer” than their parents, more exposed</a:t>
            </a:r>
          </a:p>
          <a:p>
            <a:pPr>
              <a:defRPr/>
            </a:pPr>
            <a:r>
              <a:rPr lang="en-US" sz="3200" dirty="0"/>
              <a:t>Some (older) children take adult responsibilities and adult decisions day to day</a:t>
            </a:r>
          </a:p>
          <a:p>
            <a:pPr>
              <a:defRPr/>
            </a:pPr>
            <a:r>
              <a:rPr lang="en-US" sz="3200" dirty="0"/>
              <a:t>Some children can consent for themselves</a:t>
            </a:r>
          </a:p>
          <a:p>
            <a:pPr>
              <a:defRPr/>
            </a:pPr>
            <a:endParaRPr lang="en-US" sz="3200" dirty="0"/>
          </a:p>
          <a:p>
            <a:pPr>
              <a:defRPr/>
            </a:pPr>
            <a:r>
              <a:rPr lang="en-US" sz="3200" dirty="0"/>
              <a:t>*Gillick competence – mainly for clinical care, not research</a:t>
            </a:r>
          </a:p>
          <a:p>
            <a:endParaRPr lang="en-US" sz="3200" dirty="0"/>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330527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154E-3211-D04D-861A-B7ABA4FB70E1}"/>
              </a:ext>
            </a:extLst>
          </p:cNvPr>
          <p:cNvSpPr>
            <a:spLocks noGrp="1"/>
          </p:cNvSpPr>
          <p:nvPr>
            <p:ph type="title"/>
          </p:nvPr>
        </p:nvSpPr>
        <p:spPr>
          <a:xfrm>
            <a:off x="328967" y="354884"/>
            <a:ext cx="12044362" cy="1325563"/>
          </a:xfrm>
        </p:spPr>
        <p:txBody>
          <a:bodyPr>
            <a:normAutofit/>
          </a:bodyPr>
          <a:lstStyle/>
          <a:p>
            <a:r>
              <a:rPr lang="en-US" dirty="0"/>
              <a:t>When should children c</a:t>
            </a:r>
            <a:r>
              <a:rPr lang="en-TH" dirty="0"/>
              <a:t>onsent in their own right? </a:t>
            </a:r>
          </a:p>
        </p:txBody>
      </p:sp>
      <p:sp>
        <p:nvSpPr>
          <p:cNvPr id="3" name="Content Placeholder 2">
            <a:extLst>
              <a:ext uri="{FF2B5EF4-FFF2-40B4-BE49-F238E27FC236}">
                <a16:creationId xmlns:a16="http://schemas.microsoft.com/office/drawing/2014/main" id="{0D21A13B-F6BF-E94E-8DC6-D8C00F809938}"/>
              </a:ext>
            </a:extLst>
          </p:cNvPr>
          <p:cNvSpPr>
            <a:spLocks noGrp="1"/>
          </p:cNvSpPr>
          <p:nvPr>
            <p:ph idx="1"/>
          </p:nvPr>
        </p:nvSpPr>
        <p:spPr>
          <a:xfrm>
            <a:off x="838200" y="1680447"/>
            <a:ext cx="10515600" cy="4351338"/>
          </a:xfrm>
        </p:spPr>
        <p:txBody>
          <a:bodyPr>
            <a:normAutofit/>
          </a:bodyPr>
          <a:lstStyle/>
          <a:p>
            <a:r>
              <a:rPr lang="en-TH" dirty="0"/>
              <a:t>Competence - </a:t>
            </a:r>
            <a:r>
              <a:rPr lang="en-US" dirty="0"/>
              <a:t>the ability to understand and retain relevant information, to weigh or judge the relative merits of the options and to make and communicate a decision</a:t>
            </a:r>
            <a:endParaRPr lang="en-TH" dirty="0"/>
          </a:p>
          <a:p>
            <a:r>
              <a:rPr lang="en-TH" dirty="0"/>
              <a:t>Maturity </a:t>
            </a:r>
            <a:r>
              <a:rPr lang="en-US" dirty="0"/>
              <a:t>a prerequisite for making decisions that are more significant in their consequences, involving perhaps substantial changes to a person's life prospects or where the decision may have irreversible effects. </a:t>
            </a:r>
          </a:p>
          <a:p>
            <a:r>
              <a:rPr lang="en-US" dirty="0"/>
              <a:t>A great deal will depend on the nature of the study</a:t>
            </a:r>
            <a:endParaRPr lang="en-TH" dirty="0"/>
          </a:p>
        </p:txBody>
      </p:sp>
      <p:sp>
        <p:nvSpPr>
          <p:cNvPr id="4" name="Rectangle 3">
            <a:extLst>
              <a:ext uri="{FF2B5EF4-FFF2-40B4-BE49-F238E27FC236}">
                <a16:creationId xmlns:a16="http://schemas.microsoft.com/office/drawing/2014/main" id="{23FDC5DB-2059-7940-AB16-70C13CFA0EF4}"/>
              </a:ext>
            </a:extLst>
          </p:cNvPr>
          <p:cNvSpPr/>
          <p:nvPr/>
        </p:nvSpPr>
        <p:spPr>
          <a:xfrm>
            <a:off x="328968" y="5856785"/>
            <a:ext cx="12044361" cy="646331"/>
          </a:xfrm>
          <a:prstGeom prst="rect">
            <a:avLst/>
          </a:prstGeom>
        </p:spPr>
        <p:txBody>
          <a:bodyPr wrap="square">
            <a:spAutoFit/>
          </a:bodyPr>
          <a:lstStyle/>
          <a:p>
            <a:r>
              <a:rPr lang="en-US" dirty="0"/>
              <a:t>Cheah PY, Parker M. Research consent from young people in resource-poor settings. </a:t>
            </a:r>
            <a:r>
              <a:rPr lang="en-US" i="1" dirty="0"/>
              <a:t>Archives of Disease in Childhood </a:t>
            </a:r>
            <a:r>
              <a:rPr lang="en-US" dirty="0"/>
              <a:t>2015;</a:t>
            </a:r>
            <a:r>
              <a:rPr lang="en-US" b="1" dirty="0"/>
              <a:t>100:</a:t>
            </a:r>
            <a:r>
              <a:rPr lang="en-US" dirty="0"/>
              <a:t>438-440.</a:t>
            </a:r>
          </a:p>
        </p:txBody>
      </p:sp>
    </p:spTree>
    <p:extLst>
      <p:ext uri="{BB962C8B-B14F-4D97-AF65-F5344CB8AC3E}">
        <p14:creationId xmlns:p14="http://schemas.microsoft.com/office/powerpoint/2010/main" val="2257082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Going forward</a:t>
            </a:r>
          </a:p>
        </p:txBody>
      </p:sp>
      <p:sp>
        <p:nvSpPr>
          <p:cNvPr id="3" name="Conten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6176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958862" cy="1143000"/>
          </a:xfrm>
        </p:spPr>
        <p:txBody>
          <a:bodyPr/>
          <a:lstStyle/>
          <a:p>
            <a:r>
              <a:rPr lang="en-US" dirty="0"/>
              <a:t>Assent vs consent</a:t>
            </a:r>
          </a:p>
        </p:txBody>
      </p:sp>
      <p:sp>
        <p:nvSpPr>
          <p:cNvPr id="3" name="Content Placeholder 2"/>
          <p:cNvSpPr>
            <a:spLocks noGrp="1"/>
          </p:cNvSpPr>
          <p:nvPr>
            <p:ph idx="1"/>
          </p:nvPr>
        </p:nvSpPr>
        <p:spPr>
          <a:xfrm>
            <a:off x="528638" y="2192215"/>
            <a:ext cx="11315700" cy="3933948"/>
          </a:xfrm>
        </p:spPr>
        <p:txBody>
          <a:bodyPr>
            <a:normAutofit/>
          </a:bodyPr>
          <a:lstStyle/>
          <a:p>
            <a:pPr marL="0" indent="0">
              <a:buNone/>
            </a:pPr>
            <a:r>
              <a:rPr lang="en-US" sz="2000" dirty="0"/>
              <a:t>Case One: children who are not able at this time to contribute their own view as to whether they should take part in research, such as babies and very young children, or children who are temporarily unable to contribute because they are so unwell or are unconscious. </a:t>
            </a:r>
          </a:p>
          <a:p>
            <a:pPr marL="0" indent="0">
              <a:buNone/>
            </a:pPr>
            <a:endParaRPr lang="en-US" sz="2000" dirty="0"/>
          </a:p>
          <a:p>
            <a:pPr marL="0" indent="0">
              <a:buNone/>
            </a:pPr>
            <a:r>
              <a:rPr lang="en-US" sz="2000" dirty="0"/>
              <a:t>Case Two: children who are able at this time to form views and express wishes, but who are clearly not yet able to make their own independent decisions about research involvement</a:t>
            </a:r>
          </a:p>
          <a:p>
            <a:pPr marL="0" indent="0">
              <a:buNone/>
            </a:pPr>
            <a:endParaRPr lang="en-US" sz="2000" dirty="0"/>
          </a:p>
          <a:p>
            <a:pPr marL="0" indent="0">
              <a:buNone/>
            </a:pPr>
            <a:r>
              <a:rPr lang="en-US" sz="2000" dirty="0"/>
              <a:t>Case Three: children and young people who potentially have the intellectual capacity and maturity to make their own decisions about taking part in a particular research study, but who are still considered to be minors in their domestic legal system </a:t>
            </a:r>
          </a:p>
          <a:p>
            <a:endParaRPr lang="en-US" sz="2000" dirty="0"/>
          </a:p>
        </p:txBody>
      </p:sp>
      <p:sp>
        <p:nvSpPr>
          <p:cNvPr id="4" name="Rectangle 3"/>
          <p:cNvSpPr/>
          <p:nvPr/>
        </p:nvSpPr>
        <p:spPr>
          <a:xfrm>
            <a:off x="528638" y="6126164"/>
            <a:ext cx="9953096" cy="369332"/>
          </a:xfrm>
          <a:prstGeom prst="rect">
            <a:avLst/>
          </a:prstGeom>
        </p:spPr>
        <p:txBody>
          <a:bodyPr wrap="square">
            <a:spAutoFit/>
          </a:bodyPr>
          <a:lstStyle/>
          <a:p>
            <a:r>
              <a:rPr lang="en-US" i="1" dirty="0">
                <a:hlinkClick r:id="rId2"/>
              </a:rPr>
              <a:t>http://nuffieldbioethics.org/wp-content/uploads/Children-and-clinical-research-full-report.pdf</a:t>
            </a:r>
            <a:r>
              <a:rPr lang="en-US" i="1" dirty="0"/>
              <a:t> 2015</a:t>
            </a:r>
          </a:p>
        </p:txBody>
      </p:sp>
      <p:pic>
        <p:nvPicPr>
          <p:cNvPr id="5" name="Picture 4" descr="Screen Shot 2016-11-22 at 19.16.03.png">
            <a:extLst>
              <a:ext uri="{FF2B5EF4-FFF2-40B4-BE49-F238E27FC236}">
                <a16:creationId xmlns:a16="http://schemas.microsoft.com/office/drawing/2014/main" id="{6C59CD60-3559-6C4E-BC6B-FF9EB655AB5C}"/>
              </a:ext>
            </a:extLst>
          </p:cNvPr>
          <p:cNvPicPr>
            <a:picLocks noChangeAspect="1"/>
          </p:cNvPicPr>
          <p:nvPr/>
        </p:nvPicPr>
        <p:blipFill rotWithShape="1">
          <a:blip r:embed="rId3">
            <a:extLst>
              <a:ext uri="{28A0092B-C50C-407E-A947-70E740481C1C}">
                <a14:useLocalDpi xmlns:a14="http://schemas.microsoft.com/office/drawing/2010/main" val="0"/>
              </a:ext>
            </a:extLst>
          </a:blip>
          <a:srcRect l="23587" t="14575" r="6238"/>
          <a:stretch/>
        </p:blipFill>
        <p:spPr>
          <a:xfrm>
            <a:off x="8590680" y="96727"/>
            <a:ext cx="2853607" cy="2055799"/>
          </a:xfrm>
          <a:prstGeom prst="rect">
            <a:avLst/>
          </a:prstGeom>
        </p:spPr>
      </p:pic>
    </p:spTree>
    <p:extLst>
      <p:ext uri="{BB962C8B-B14F-4D97-AF65-F5344CB8AC3E}">
        <p14:creationId xmlns:p14="http://schemas.microsoft.com/office/powerpoint/2010/main" val="349515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5C4E-1583-2A34-3E8F-E92BDE3B3120}"/>
              </a:ext>
            </a:extLst>
          </p:cNvPr>
          <p:cNvSpPr>
            <a:spLocks noGrp="1"/>
          </p:cNvSpPr>
          <p:nvPr>
            <p:ph type="title"/>
          </p:nvPr>
        </p:nvSpPr>
        <p:spPr>
          <a:xfrm>
            <a:off x="348344" y="223611"/>
            <a:ext cx="11723914" cy="1325563"/>
          </a:xfrm>
        </p:spPr>
        <p:txBody>
          <a:bodyPr/>
          <a:lstStyle/>
          <a:p>
            <a:pPr>
              <a:spcAft>
                <a:spcPts val="600"/>
              </a:spcAft>
            </a:pPr>
            <a:r>
              <a:rPr lang="en-US" cap="small" dirty="0">
                <a:effectLst>
                  <a:outerShdw blurRad="38100" dist="38100" dir="2700000" algn="tl">
                    <a:srgbClr val="000000">
                      <a:alpha val="43137"/>
                    </a:srgbClr>
                  </a:outerShdw>
                </a:effectLst>
                <a:latin typeface="+mn-lt"/>
              </a:rPr>
              <a:t>UN Convention on the Rights of the Child</a:t>
            </a:r>
          </a:p>
        </p:txBody>
      </p:sp>
      <p:sp>
        <p:nvSpPr>
          <p:cNvPr id="3" name="Content Placeholder 2">
            <a:extLst>
              <a:ext uri="{FF2B5EF4-FFF2-40B4-BE49-F238E27FC236}">
                <a16:creationId xmlns:a16="http://schemas.microsoft.com/office/drawing/2014/main" id="{8E34106F-AA29-83EA-28EC-5F72A4F575CB}"/>
              </a:ext>
            </a:extLst>
          </p:cNvPr>
          <p:cNvSpPr>
            <a:spLocks noGrp="1"/>
          </p:cNvSpPr>
          <p:nvPr>
            <p:ph idx="1"/>
          </p:nvPr>
        </p:nvSpPr>
        <p:spPr>
          <a:xfrm>
            <a:off x="228601" y="1704976"/>
            <a:ext cx="7890799" cy="4035845"/>
          </a:xfrm>
        </p:spPr>
        <p:txBody>
          <a:bodyPr>
            <a:normAutofit fontScale="70000" lnSpcReduction="20000"/>
          </a:bodyPr>
          <a:lstStyle/>
          <a:p>
            <a:pPr marL="514350" lvl="1" indent="-285750">
              <a:lnSpc>
                <a:spcPct val="110000"/>
              </a:lnSpc>
              <a:spcAft>
                <a:spcPts val="600"/>
              </a:spcAft>
              <a:buClr>
                <a:schemeClr val="tx1"/>
              </a:buClr>
            </a:pPr>
            <a:r>
              <a:rPr lang="en-US" dirty="0">
                <a:latin typeface="Seaford" panose="00000500000000000000" pitchFamily="2" charset="0"/>
              </a:rPr>
              <a:t>Adopted by the United Nations General Assembly in 1989</a:t>
            </a:r>
          </a:p>
          <a:p>
            <a:pPr marL="514350" lvl="1" indent="-285750">
              <a:lnSpc>
                <a:spcPct val="110000"/>
              </a:lnSpc>
              <a:spcAft>
                <a:spcPts val="600"/>
              </a:spcAft>
              <a:buClr>
                <a:schemeClr val="tx1"/>
              </a:buClr>
            </a:pPr>
            <a:r>
              <a:rPr lang="en-US" dirty="0">
                <a:latin typeface="Seaford" panose="00000500000000000000" pitchFamily="2" charset="0"/>
              </a:rPr>
              <a:t>Most ratified human rights treaty in the world – legally binding in 196 States parties (including Taiwan, Palestine)</a:t>
            </a:r>
            <a:br>
              <a:rPr lang="en-US" dirty="0">
                <a:latin typeface="Seaford" panose="00000500000000000000" pitchFamily="2" charset="0"/>
              </a:rPr>
            </a:br>
            <a:endParaRPr lang="en-US" sz="1700" u="sng" cap="all" dirty="0">
              <a:latin typeface="Seaford" panose="00000500000000000000" pitchFamily="2" charset="0"/>
            </a:endParaRPr>
          </a:p>
          <a:p>
            <a:pPr marL="571500" lvl="1" indent="-342900">
              <a:lnSpc>
                <a:spcPct val="110000"/>
              </a:lnSpc>
              <a:spcAft>
                <a:spcPts val="600"/>
              </a:spcAft>
              <a:buClr>
                <a:schemeClr val="tx1"/>
              </a:buClr>
              <a:buAutoNum type="arabicParenBoth"/>
            </a:pPr>
            <a:r>
              <a:rPr lang="en-US" sz="1700" cap="all" dirty="0">
                <a:latin typeface="Seaford" panose="00000500000000000000" pitchFamily="2" charset="0"/>
              </a:rPr>
              <a:t>Definition of a </a:t>
            </a:r>
            <a:r>
              <a:rPr lang="en-US" sz="1700" b="1" cap="all" dirty="0">
                <a:latin typeface="Seaford" panose="00000500000000000000" pitchFamily="2" charset="0"/>
              </a:rPr>
              <a:t>child </a:t>
            </a:r>
            <a:r>
              <a:rPr lang="en-US" sz="1700" cap="all" dirty="0">
                <a:latin typeface="Seaford" panose="00000500000000000000" pitchFamily="2" charset="0"/>
              </a:rPr>
              <a:t>(Art 1)</a:t>
            </a:r>
          </a:p>
          <a:p>
            <a:pPr marL="571500" lvl="1" indent="-342900">
              <a:lnSpc>
                <a:spcPct val="110000"/>
              </a:lnSpc>
              <a:spcAft>
                <a:spcPts val="600"/>
              </a:spcAft>
              <a:buClr>
                <a:schemeClr val="tx1"/>
              </a:buClr>
              <a:buAutoNum type="arabicParenBoth"/>
            </a:pPr>
            <a:r>
              <a:rPr lang="en-US" sz="1700" cap="all" dirty="0">
                <a:latin typeface="Seaford" panose="00000500000000000000" pitchFamily="2" charset="0"/>
              </a:rPr>
              <a:t>Right to </a:t>
            </a:r>
            <a:r>
              <a:rPr lang="en-US" sz="1700" b="1" cap="all" dirty="0">
                <a:latin typeface="Seaford" panose="00000500000000000000" pitchFamily="2" charset="0"/>
              </a:rPr>
              <a:t>health </a:t>
            </a:r>
            <a:r>
              <a:rPr lang="en-US" sz="1700" cap="all" dirty="0">
                <a:latin typeface="Seaford" panose="00000500000000000000" pitchFamily="2" charset="0"/>
              </a:rPr>
              <a:t>(ART 24)</a:t>
            </a:r>
          </a:p>
          <a:p>
            <a:pPr marL="571500" lvl="1" indent="-342900">
              <a:lnSpc>
                <a:spcPct val="110000"/>
              </a:lnSpc>
              <a:spcAft>
                <a:spcPts val="600"/>
              </a:spcAft>
              <a:buClr>
                <a:schemeClr val="tx1"/>
              </a:buClr>
              <a:buAutoNum type="arabicParenBoth"/>
            </a:pPr>
            <a:r>
              <a:rPr lang="en-US" sz="1700" cap="all" dirty="0">
                <a:latin typeface="Seaford" panose="00000500000000000000" pitchFamily="2" charset="0"/>
              </a:rPr>
              <a:t>Right to </a:t>
            </a:r>
            <a:r>
              <a:rPr lang="en-US" sz="1700" b="1" cap="all" dirty="0">
                <a:latin typeface="Seaford" panose="00000500000000000000" pitchFamily="2" charset="0"/>
              </a:rPr>
              <a:t>survival and development</a:t>
            </a:r>
            <a:r>
              <a:rPr lang="en-US" sz="1700" cap="all" dirty="0">
                <a:latin typeface="Seaford" panose="00000500000000000000" pitchFamily="2" charset="0"/>
              </a:rPr>
              <a:t> (art 6)</a:t>
            </a:r>
          </a:p>
          <a:p>
            <a:pPr marL="571500" lvl="1" indent="-342900">
              <a:lnSpc>
                <a:spcPct val="110000"/>
              </a:lnSpc>
              <a:spcAft>
                <a:spcPts val="600"/>
              </a:spcAft>
              <a:buClr>
                <a:schemeClr val="tx1"/>
              </a:buClr>
              <a:buAutoNum type="arabicParenBoth"/>
            </a:pPr>
            <a:r>
              <a:rPr lang="en-US" sz="1700" cap="all" dirty="0">
                <a:latin typeface="Seaford" panose="00000500000000000000" pitchFamily="2" charset="0"/>
              </a:rPr>
              <a:t>Right to </a:t>
            </a:r>
            <a:r>
              <a:rPr lang="en-US" sz="1700" b="1" cap="all" dirty="0">
                <a:latin typeface="Seaford" panose="00000500000000000000" pitchFamily="2" charset="0"/>
              </a:rPr>
              <a:t>Non-Discrimination</a:t>
            </a:r>
            <a:r>
              <a:rPr lang="en-US" sz="1700" cap="all" dirty="0">
                <a:latin typeface="Seaford" panose="00000500000000000000" pitchFamily="2" charset="0"/>
              </a:rPr>
              <a:t> (Art 2)</a:t>
            </a:r>
          </a:p>
          <a:p>
            <a:pPr marL="571500" lvl="1" indent="-342900">
              <a:lnSpc>
                <a:spcPct val="110000"/>
              </a:lnSpc>
              <a:spcAft>
                <a:spcPts val="600"/>
              </a:spcAft>
              <a:buClr>
                <a:schemeClr val="tx1"/>
              </a:buClr>
              <a:buAutoNum type="arabicParenBoth"/>
            </a:pPr>
            <a:r>
              <a:rPr lang="en-US" sz="1700" cap="all" dirty="0">
                <a:latin typeface="Seaford" panose="00000500000000000000" pitchFamily="2" charset="0"/>
              </a:rPr>
              <a:t>The </a:t>
            </a:r>
            <a:r>
              <a:rPr lang="en-US" sz="1700" b="1" cap="all" dirty="0">
                <a:latin typeface="Seaford" panose="00000500000000000000" pitchFamily="2" charset="0"/>
              </a:rPr>
              <a:t>best interests of the Child </a:t>
            </a:r>
            <a:r>
              <a:rPr lang="en-US" sz="1700" cap="all" dirty="0">
                <a:latin typeface="Seaford" panose="00000500000000000000" pitchFamily="2" charset="0"/>
              </a:rPr>
              <a:t>(art 3(1))</a:t>
            </a:r>
          </a:p>
          <a:p>
            <a:pPr marL="571500" lvl="1" indent="-342900">
              <a:lnSpc>
                <a:spcPct val="110000"/>
              </a:lnSpc>
              <a:spcAft>
                <a:spcPts val="600"/>
              </a:spcAft>
              <a:buClr>
                <a:schemeClr val="tx1"/>
              </a:buClr>
              <a:buFontTx/>
              <a:buAutoNum type="arabicParenBoth"/>
            </a:pPr>
            <a:r>
              <a:rPr lang="en-US" sz="1700" cap="all" dirty="0">
                <a:latin typeface="Seaford" panose="00000500000000000000" pitchFamily="2" charset="0"/>
              </a:rPr>
              <a:t>right of </a:t>
            </a:r>
            <a:r>
              <a:rPr lang="en-US" sz="1700" b="1" cap="all" dirty="0">
                <a:latin typeface="Seaford" panose="00000500000000000000" pitchFamily="2" charset="0"/>
              </a:rPr>
              <a:t>both parents </a:t>
            </a:r>
            <a:r>
              <a:rPr lang="en-US" sz="1700" cap="all" dirty="0">
                <a:latin typeface="Seaford" panose="00000500000000000000" pitchFamily="2" charset="0"/>
              </a:rPr>
              <a:t>in care and upbringing of child (art 18)</a:t>
            </a:r>
          </a:p>
          <a:p>
            <a:pPr marL="571500" lvl="1" indent="-342900">
              <a:lnSpc>
                <a:spcPct val="110000"/>
              </a:lnSpc>
              <a:spcAft>
                <a:spcPts val="600"/>
              </a:spcAft>
              <a:buClr>
                <a:schemeClr val="tx1"/>
              </a:buClr>
              <a:buFontTx/>
              <a:buAutoNum type="arabicParenBoth"/>
            </a:pPr>
            <a:r>
              <a:rPr lang="en-US" sz="1700" cap="all" dirty="0">
                <a:latin typeface="Seaford" panose="00000500000000000000" pitchFamily="2" charset="0"/>
              </a:rPr>
              <a:t>Right of </a:t>
            </a:r>
            <a:r>
              <a:rPr lang="en-US" sz="1700" b="1" cap="all" dirty="0">
                <a:latin typeface="Seaford" panose="00000500000000000000" pitchFamily="2" charset="0"/>
              </a:rPr>
              <a:t>extended family and community </a:t>
            </a:r>
            <a:r>
              <a:rPr lang="en-US" sz="1700" cap="all" dirty="0">
                <a:latin typeface="Seaford" panose="00000500000000000000" pitchFamily="2" charset="0"/>
              </a:rPr>
              <a:t>in the upbringing of the child (arts 5 and 20) </a:t>
            </a:r>
          </a:p>
          <a:p>
            <a:pPr marL="571500" lvl="1" indent="-342900">
              <a:lnSpc>
                <a:spcPct val="110000"/>
              </a:lnSpc>
              <a:spcAft>
                <a:spcPts val="600"/>
              </a:spcAft>
              <a:buClr>
                <a:schemeClr val="tx1"/>
              </a:buClr>
              <a:buFontTx/>
              <a:buAutoNum type="arabicParenBoth"/>
            </a:pPr>
            <a:r>
              <a:rPr lang="en-US" sz="1700" cap="all" dirty="0">
                <a:highlight>
                  <a:srgbClr val="FFFF00"/>
                </a:highlight>
                <a:latin typeface="Seaford" panose="00000500000000000000" pitchFamily="2" charset="0"/>
              </a:rPr>
              <a:t>Right of children to have their </a:t>
            </a:r>
            <a:r>
              <a:rPr lang="en-US" sz="1700" b="1" cap="all" dirty="0">
                <a:highlight>
                  <a:srgbClr val="FFFF00"/>
                </a:highlight>
                <a:latin typeface="Seaford" panose="00000500000000000000" pitchFamily="2" charset="0"/>
              </a:rPr>
              <a:t>evolving capacities </a:t>
            </a:r>
            <a:r>
              <a:rPr lang="en-US" sz="1700" cap="all" dirty="0">
                <a:highlight>
                  <a:srgbClr val="FFFF00"/>
                </a:highlight>
                <a:latin typeface="Seaford" panose="00000500000000000000" pitchFamily="2" charset="0"/>
              </a:rPr>
              <a:t>recognized </a:t>
            </a:r>
            <a:r>
              <a:rPr lang="en-US" sz="1700" b="1" cap="all" dirty="0">
                <a:highlight>
                  <a:srgbClr val="FFFF00"/>
                </a:highlight>
                <a:latin typeface="Seaford" panose="00000500000000000000" pitchFamily="2" charset="0"/>
              </a:rPr>
              <a:t>in decision-making </a:t>
            </a:r>
            <a:r>
              <a:rPr lang="en-US" sz="1700" cap="all" dirty="0">
                <a:highlight>
                  <a:srgbClr val="FFFF00"/>
                </a:highlight>
                <a:latin typeface="Seaford" panose="00000500000000000000" pitchFamily="2" charset="0"/>
              </a:rPr>
              <a:t>(art 5)</a:t>
            </a:r>
          </a:p>
          <a:p>
            <a:endParaRPr lang="en-TH" dirty="0"/>
          </a:p>
        </p:txBody>
      </p:sp>
      <p:pic>
        <p:nvPicPr>
          <p:cNvPr id="4" name="Picture 3">
            <a:extLst>
              <a:ext uri="{FF2B5EF4-FFF2-40B4-BE49-F238E27FC236}">
                <a16:creationId xmlns:a16="http://schemas.microsoft.com/office/drawing/2014/main" id="{E4B7DABF-0C3F-9310-5152-E835ED635F34}"/>
              </a:ext>
            </a:extLst>
          </p:cNvPr>
          <p:cNvPicPr>
            <a:picLocks noChangeAspect="1"/>
          </p:cNvPicPr>
          <p:nvPr/>
        </p:nvPicPr>
        <p:blipFill>
          <a:blip r:embed="rId2"/>
          <a:stretch>
            <a:fillRect/>
          </a:stretch>
        </p:blipFill>
        <p:spPr>
          <a:xfrm>
            <a:off x="8206485" y="1414386"/>
            <a:ext cx="3445758" cy="4871400"/>
          </a:xfrm>
          <a:prstGeom prst="rect">
            <a:avLst/>
          </a:prstGeom>
        </p:spPr>
      </p:pic>
      <p:sp>
        <p:nvSpPr>
          <p:cNvPr id="6" name="TextBox 5">
            <a:extLst>
              <a:ext uri="{FF2B5EF4-FFF2-40B4-BE49-F238E27FC236}">
                <a16:creationId xmlns:a16="http://schemas.microsoft.com/office/drawing/2014/main" id="{BB9904D9-FAE8-6B53-CE77-AF58E5FDAFB2}"/>
              </a:ext>
            </a:extLst>
          </p:cNvPr>
          <p:cNvSpPr txBox="1"/>
          <p:nvPr/>
        </p:nvSpPr>
        <p:spPr>
          <a:xfrm>
            <a:off x="536584" y="6203502"/>
            <a:ext cx="7249886" cy="430887"/>
          </a:xfrm>
          <a:prstGeom prst="rect">
            <a:avLst/>
          </a:prstGeom>
          <a:noFill/>
        </p:spPr>
        <p:txBody>
          <a:bodyPr wrap="square">
            <a:spAutoFit/>
          </a:bodyPr>
          <a:lstStyle/>
          <a:p>
            <a:r>
              <a:rPr lang="en-US" sz="1100" b="0" i="0" u="none" strike="noStrike" dirty="0" err="1">
                <a:solidFill>
                  <a:srgbClr val="212121"/>
                </a:solidFill>
                <a:effectLst/>
                <a:latin typeface="BlinkMacSystemFont"/>
              </a:rPr>
              <a:t>Varadan</a:t>
            </a:r>
            <a:r>
              <a:rPr lang="en-US" sz="1100" b="0" i="0" u="none" strike="noStrike" dirty="0">
                <a:solidFill>
                  <a:srgbClr val="212121"/>
                </a:solidFill>
                <a:effectLst/>
                <a:latin typeface="BlinkMacSystemFont"/>
              </a:rPr>
              <a:t> S, </a:t>
            </a:r>
            <a:r>
              <a:rPr lang="en-US" sz="1100" b="0" i="0" u="none" strike="noStrike" dirty="0" err="1">
                <a:solidFill>
                  <a:srgbClr val="212121"/>
                </a:solidFill>
                <a:effectLst/>
                <a:latin typeface="BlinkMacSystemFont"/>
              </a:rPr>
              <a:t>Sirinam</a:t>
            </a:r>
            <a:r>
              <a:rPr lang="en-US" sz="1100" b="0" i="0" u="none" strike="noStrike" dirty="0">
                <a:solidFill>
                  <a:srgbClr val="212121"/>
                </a:solidFill>
                <a:effectLst/>
                <a:latin typeface="BlinkMacSystemFont"/>
              </a:rPr>
              <a:t> S, </a:t>
            </a:r>
            <a:r>
              <a:rPr lang="en-US" sz="1100" b="0" i="0" u="none" strike="noStrike" dirty="0" err="1">
                <a:solidFill>
                  <a:srgbClr val="212121"/>
                </a:solidFill>
                <a:effectLst/>
                <a:latin typeface="BlinkMacSystemFont"/>
              </a:rPr>
              <a:t>Limkittikul</a:t>
            </a:r>
            <a:r>
              <a:rPr lang="en-US" sz="1100" b="0" i="0" u="none" strike="noStrike" dirty="0">
                <a:solidFill>
                  <a:srgbClr val="212121"/>
                </a:solidFill>
                <a:effectLst/>
                <a:latin typeface="BlinkMacSystemFont"/>
              </a:rPr>
              <a:t> K, Cheah PY. The proxy dilemma: Informed consent in </a:t>
            </a:r>
            <a:r>
              <a:rPr lang="en-US" sz="1100" b="0" i="0" u="none" strike="noStrike" dirty="0" err="1">
                <a:solidFill>
                  <a:srgbClr val="212121"/>
                </a:solidFill>
                <a:effectLst/>
                <a:latin typeface="BlinkMacSystemFont"/>
              </a:rPr>
              <a:t>paediatric</a:t>
            </a:r>
            <a:r>
              <a:rPr lang="en-US" sz="1100" b="0" i="0" u="none" strike="noStrike" dirty="0">
                <a:solidFill>
                  <a:srgbClr val="212121"/>
                </a:solidFill>
                <a:effectLst/>
                <a:latin typeface="BlinkMacSystemFont"/>
              </a:rPr>
              <a:t> clinical research - a case study of Thailand. Dev World </a:t>
            </a:r>
            <a:r>
              <a:rPr lang="en-US" sz="1100" b="0" i="0" u="none" strike="noStrike" dirty="0" err="1">
                <a:solidFill>
                  <a:srgbClr val="212121"/>
                </a:solidFill>
                <a:effectLst/>
                <a:latin typeface="BlinkMacSystemFont"/>
              </a:rPr>
              <a:t>Bioeth</a:t>
            </a:r>
            <a:r>
              <a:rPr lang="en-US" sz="1100" b="0" i="0" u="none" strike="noStrike" dirty="0">
                <a:solidFill>
                  <a:srgbClr val="212121"/>
                </a:solidFill>
                <a:effectLst/>
                <a:latin typeface="BlinkMacSystemFont"/>
              </a:rPr>
              <a:t>. 2022</a:t>
            </a:r>
            <a:endParaRPr lang="en-TH" sz="1100" dirty="0"/>
          </a:p>
        </p:txBody>
      </p:sp>
    </p:spTree>
    <p:extLst>
      <p:ext uri="{BB962C8B-B14F-4D97-AF65-F5344CB8AC3E}">
        <p14:creationId xmlns:p14="http://schemas.microsoft.com/office/powerpoint/2010/main" val="2539955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B8AE6-6EF0-90C0-9B1B-BAF731F9F402}"/>
              </a:ext>
            </a:extLst>
          </p:cNvPr>
          <p:cNvSpPr>
            <a:spLocks noGrp="1"/>
          </p:cNvSpPr>
          <p:nvPr>
            <p:ph type="title"/>
          </p:nvPr>
        </p:nvSpPr>
        <p:spPr/>
        <p:txBody>
          <a:bodyPr/>
          <a:lstStyle/>
          <a:p>
            <a:endParaRPr lang="en-TH"/>
          </a:p>
        </p:txBody>
      </p:sp>
      <p:sp>
        <p:nvSpPr>
          <p:cNvPr id="3" name="Content Placeholder 2">
            <a:extLst>
              <a:ext uri="{FF2B5EF4-FFF2-40B4-BE49-F238E27FC236}">
                <a16:creationId xmlns:a16="http://schemas.microsoft.com/office/drawing/2014/main" id="{CAC2FE1B-B40E-3039-DB4A-CADB52294B60}"/>
              </a:ext>
            </a:extLst>
          </p:cNvPr>
          <p:cNvSpPr>
            <a:spLocks noGrp="1"/>
          </p:cNvSpPr>
          <p:nvPr>
            <p:ph idx="1"/>
          </p:nvPr>
        </p:nvSpPr>
        <p:spPr/>
        <p:txBody>
          <a:bodyPr/>
          <a:lstStyle/>
          <a:p>
            <a:endParaRPr lang="en-TH"/>
          </a:p>
        </p:txBody>
      </p:sp>
      <p:pic>
        <p:nvPicPr>
          <p:cNvPr id="4" name="Picture 3">
            <a:extLst>
              <a:ext uri="{FF2B5EF4-FFF2-40B4-BE49-F238E27FC236}">
                <a16:creationId xmlns:a16="http://schemas.microsoft.com/office/drawing/2014/main" id="{C8D87C65-B344-9ACB-EC70-103A0080FC60}"/>
              </a:ext>
            </a:extLst>
          </p:cNvPr>
          <p:cNvPicPr>
            <a:picLocks noChangeAspect="1"/>
          </p:cNvPicPr>
          <p:nvPr/>
        </p:nvPicPr>
        <p:blipFill>
          <a:blip r:embed="rId2"/>
          <a:stretch>
            <a:fillRect/>
          </a:stretch>
        </p:blipFill>
        <p:spPr>
          <a:xfrm>
            <a:off x="1680237" y="0"/>
            <a:ext cx="8831525" cy="6858000"/>
          </a:xfrm>
          <a:prstGeom prst="rect">
            <a:avLst/>
          </a:prstGeom>
        </p:spPr>
      </p:pic>
    </p:spTree>
    <p:extLst>
      <p:ext uri="{BB962C8B-B14F-4D97-AF65-F5344CB8AC3E}">
        <p14:creationId xmlns:p14="http://schemas.microsoft.com/office/powerpoint/2010/main" val="1531980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research with children be conducted? </a:t>
            </a:r>
          </a:p>
        </p:txBody>
      </p:sp>
      <p:sp>
        <p:nvSpPr>
          <p:cNvPr id="3" name="Content Placeholder 2"/>
          <p:cNvSpPr>
            <a:spLocks noGrp="1"/>
          </p:cNvSpPr>
          <p:nvPr>
            <p:ph type="body" idx="1"/>
          </p:nvPr>
        </p:nvSpPr>
        <p:spPr/>
        <p:txBody>
          <a:bodyPr/>
          <a:lstStyle/>
          <a:p>
            <a:endParaRPr lang="en-US" dirty="0"/>
          </a:p>
        </p:txBody>
      </p:sp>
      <p:sp>
        <p:nvSpPr>
          <p:cNvPr id="4" name="TextBox 3">
            <a:extLst>
              <a:ext uri="{FF2B5EF4-FFF2-40B4-BE49-F238E27FC236}">
                <a16:creationId xmlns:a16="http://schemas.microsoft.com/office/drawing/2014/main" id="{CA401E77-AA91-EC48-99D5-A905DF1F5A1F}"/>
              </a:ext>
            </a:extLst>
          </p:cNvPr>
          <p:cNvSpPr txBox="1"/>
          <p:nvPr/>
        </p:nvSpPr>
        <p:spPr>
          <a:xfrm>
            <a:off x="844551" y="5990493"/>
            <a:ext cx="9769020" cy="369332"/>
          </a:xfrm>
          <a:prstGeom prst="rect">
            <a:avLst/>
          </a:prstGeom>
          <a:noFill/>
        </p:spPr>
        <p:txBody>
          <a:bodyPr wrap="square" rtlCol="0">
            <a:spAutoFit/>
          </a:bodyPr>
          <a:lstStyle/>
          <a:p>
            <a:r>
              <a:rPr lang="en-TH" dirty="0"/>
              <a:t>Take a minute to write your thoughts in the chat. Yes or no and why?</a:t>
            </a:r>
          </a:p>
        </p:txBody>
      </p:sp>
    </p:spTree>
    <p:extLst>
      <p:ext uri="{BB962C8B-B14F-4D97-AF65-F5344CB8AC3E}">
        <p14:creationId xmlns:p14="http://schemas.microsoft.com/office/powerpoint/2010/main" val="2729964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C4D0-2941-78FD-615D-D6DDD88E7692}"/>
              </a:ext>
            </a:extLst>
          </p:cNvPr>
          <p:cNvSpPr>
            <a:spLocks noGrp="1"/>
          </p:cNvSpPr>
          <p:nvPr>
            <p:ph type="title"/>
          </p:nvPr>
        </p:nvSpPr>
        <p:spPr/>
        <p:txBody>
          <a:bodyPr/>
          <a:lstStyle/>
          <a:p>
            <a:endParaRPr lang="en-TH" dirty="0"/>
          </a:p>
        </p:txBody>
      </p:sp>
      <p:sp>
        <p:nvSpPr>
          <p:cNvPr id="3" name="Content Placeholder 2">
            <a:extLst>
              <a:ext uri="{FF2B5EF4-FFF2-40B4-BE49-F238E27FC236}">
                <a16:creationId xmlns:a16="http://schemas.microsoft.com/office/drawing/2014/main" id="{53047F6E-1DD7-5AFE-8BC5-92C915A4D528}"/>
              </a:ext>
            </a:extLst>
          </p:cNvPr>
          <p:cNvSpPr>
            <a:spLocks noGrp="1"/>
          </p:cNvSpPr>
          <p:nvPr>
            <p:ph idx="1"/>
          </p:nvPr>
        </p:nvSpPr>
        <p:spPr/>
        <p:txBody>
          <a:bodyPr/>
          <a:lstStyle/>
          <a:p>
            <a:endParaRPr lang="en-TH" dirty="0"/>
          </a:p>
        </p:txBody>
      </p:sp>
      <p:pic>
        <p:nvPicPr>
          <p:cNvPr id="4" name="Picture 3">
            <a:extLst>
              <a:ext uri="{FF2B5EF4-FFF2-40B4-BE49-F238E27FC236}">
                <a16:creationId xmlns:a16="http://schemas.microsoft.com/office/drawing/2014/main" id="{C1770A3C-9198-9CC3-B681-964B72CFAA21}"/>
              </a:ext>
            </a:extLst>
          </p:cNvPr>
          <p:cNvPicPr>
            <a:picLocks noChangeAspect="1"/>
          </p:cNvPicPr>
          <p:nvPr/>
        </p:nvPicPr>
        <p:blipFill>
          <a:blip r:embed="rId2"/>
          <a:stretch>
            <a:fillRect/>
          </a:stretch>
        </p:blipFill>
        <p:spPr>
          <a:xfrm>
            <a:off x="5483225" y="1442244"/>
            <a:ext cx="6083300" cy="5118100"/>
          </a:xfrm>
          <a:prstGeom prst="rect">
            <a:avLst/>
          </a:prstGeom>
        </p:spPr>
      </p:pic>
      <p:pic>
        <p:nvPicPr>
          <p:cNvPr id="6" name="Picture 5">
            <a:extLst>
              <a:ext uri="{FF2B5EF4-FFF2-40B4-BE49-F238E27FC236}">
                <a16:creationId xmlns:a16="http://schemas.microsoft.com/office/drawing/2014/main" id="{2749F784-603D-F861-550A-A39E71DFC477}"/>
              </a:ext>
            </a:extLst>
          </p:cNvPr>
          <p:cNvPicPr>
            <a:picLocks noChangeAspect="1"/>
          </p:cNvPicPr>
          <p:nvPr/>
        </p:nvPicPr>
        <p:blipFill>
          <a:blip r:embed="rId3"/>
          <a:stretch>
            <a:fillRect/>
          </a:stretch>
        </p:blipFill>
        <p:spPr>
          <a:xfrm>
            <a:off x="367249" y="3040415"/>
            <a:ext cx="4903251" cy="1921758"/>
          </a:xfrm>
          <a:prstGeom prst="rect">
            <a:avLst/>
          </a:prstGeom>
        </p:spPr>
      </p:pic>
    </p:spTree>
    <p:extLst>
      <p:ext uri="{BB962C8B-B14F-4D97-AF65-F5344CB8AC3E}">
        <p14:creationId xmlns:p14="http://schemas.microsoft.com/office/powerpoint/2010/main" val="1642087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68E6FF-5F8E-319A-B878-546F76E49A7E}"/>
              </a:ext>
            </a:extLst>
          </p:cNvPr>
          <p:cNvSpPr>
            <a:spLocks noGrp="1"/>
          </p:cNvSpPr>
          <p:nvPr>
            <p:ph idx="1"/>
          </p:nvPr>
        </p:nvSpPr>
        <p:spPr/>
        <p:txBody>
          <a:bodyPr/>
          <a:lstStyle/>
          <a:p>
            <a:endParaRPr lang="en-TH"/>
          </a:p>
        </p:txBody>
      </p:sp>
      <p:pic>
        <p:nvPicPr>
          <p:cNvPr id="4" name="Picture 3">
            <a:extLst>
              <a:ext uri="{FF2B5EF4-FFF2-40B4-BE49-F238E27FC236}">
                <a16:creationId xmlns:a16="http://schemas.microsoft.com/office/drawing/2014/main" id="{0844477C-1839-A9A7-EABA-2C4A675FF219}"/>
              </a:ext>
            </a:extLst>
          </p:cNvPr>
          <p:cNvPicPr>
            <a:picLocks noChangeAspect="1"/>
          </p:cNvPicPr>
          <p:nvPr/>
        </p:nvPicPr>
        <p:blipFill>
          <a:blip r:embed="rId2"/>
          <a:stretch>
            <a:fillRect/>
          </a:stretch>
        </p:blipFill>
        <p:spPr>
          <a:xfrm>
            <a:off x="3055962" y="844072"/>
            <a:ext cx="8635459" cy="5610111"/>
          </a:xfrm>
          <a:prstGeom prst="rect">
            <a:avLst/>
          </a:prstGeom>
        </p:spPr>
      </p:pic>
      <p:sp>
        <p:nvSpPr>
          <p:cNvPr id="5" name="Shape 204">
            <a:extLst>
              <a:ext uri="{FF2B5EF4-FFF2-40B4-BE49-F238E27FC236}">
                <a16:creationId xmlns:a16="http://schemas.microsoft.com/office/drawing/2014/main" id="{CCD50BBD-4043-7B0F-4B3E-3F0708A77536}"/>
              </a:ext>
            </a:extLst>
          </p:cNvPr>
          <p:cNvSpPr txBox="1">
            <a:spLocks/>
          </p:cNvSpPr>
          <p:nvPr/>
        </p:nvSpPr>
        <p:spPr>
          <a:xfrm>
            <a:off x="252074" y="132772"/>
            <a:ext cx="9234826" cy="713633"/>
          </a:xfrm>
          <a:prstGeom prst="rect">
            <a:avLst/>
          </a:prstGeom>
          <a:noFill/>
          <a:ln>
            <a:noFill/>
          </a:ln>
        </p:spPr>
        <p:txBody>
          <a:bodyPr spcFirstLastPara="1" vert="horz" wrap="square" lIns="68569" tIns="34275" rIns="68569" bIns="3427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002060"/>
              </a:buClr>
              <a:buSzPts val="4000"/>
            </a:pPr>
            <a:r>
              <a:rPr lang="en-US" sz="3000" dirty="0">
                <a:solidFill>
                  <a:srgbClr val="002060"/>
                </a:solidFill>
                <a:latin typeface="Calibri"/>
                <a:ea typeface="Calibri"/>
                <a:cs typeface="Calibri"/>
                <a:sym typeface="Calibri"/>
              </a:rPr>
              <a:t>Young Persons Advisory Board – </a:t>
            </a:r>
            <a:r>
              <a:rPr lang="en-US" sz="3000" dirty="0" err="1">
                <a:solidFill>
                  <a:srgbClr val="002060"/>
                </a:solidFill>
                <a:latin typeface="Calibri"/>
                <a:ea typeface="Calibri"/>
                <a:cs typeface="Calibri"/>
                <a:sym typeface="Calibri"/>
              </a:rPr>
              <a:t>Siem</a:t>
            </a:r>
            <a:r>
              <a:rPr lang="en-US" sz="3000" dirty="0">
                <a:solidFill>
                  <a:srgbClr val="002060"/>
                </a:solidFill>
                <a:latin typeface="Calibri"/>
                <a:ea typeface="Calibri"/>
                <a:cs typeface="Calibri"/>
                <a:sym typeface="Calibri"/>
              </a:rPr>
              <a:t> Pang, Cambodia</a:t>
            </a:r>
          </a:p>
        </p:txBody>
      </p:sp>
      <p:pic>
        <p:nvPicPr>
          <p:cNvPr id="7" name="Picture 6">
            <a:extLst>
              <a:ext uri="{FF2B5EF4-FFF2-40B4-BE49-F238E27FC236}">
                <a16:creationId xmlns:a16="http://schemas.microsoft.com/office/drawing/2014/main" id="{B49DC822-B9E3-62A1-8807-0E33AFCF587B}"/>
              </a:ext>
            </a:extLst>
          </p:cNvPr>
          <p:cNvPicPr>
            <a:picLocks noChangeAspect="1"/>
          </p:cNvPicPr>
          <p:nvPr/>
        </p:nvPicPr>
        <p:blipFill>
          <a:blip r:embed="rId3"/>
          <a:stretch>
            <a:fillRect/>
          </a:stretch>
        </p:blipFill>
        <p:spPr>
          <a:xfrm>
            <a:off x="130175" y="3268071"/>
            <a:ext cx="4009576" cy="3186112"/>
          </a:xfrm>
          <a:prstGeom prst="rect">
            <a:avLst/>
          </a:prstGeom>
        </p:spPr>
      </p:pic>
    </p:spTree>
    <p:extLst>
      <p:ext uri="{BB962C8B-B14F-4D97-AF65-F5344CB8AC3E}">
        <p14:creationId xmlns:p14="http://schemas.microsoft.com/office/powerpoint/2010/main" val="856514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FCE47-72F5-D3E0-8891-A0F2DFB5E8D7}"/>
              </a:ext>
            </a:extLst>
          </p:cNvPr>
          <p:cNvSpPr>
            <a:spLocks noGrp="1"/>
          </p:cNvSpPr>
          <p:nvPr>
            <p:ph type="title"/>
          </p:nvPr>
        </p:nvSpPr>
        <p:spPr/>
        <p:txBody>
          <a:bodyPr/>
          <a:lstStyle/>
          <a:p>
            <a:endParaRPr lang="en-TH"/>
          </a:p>
        </p:txBody>
      </p:sp>
      <p:sp>
        <p:nvSpPr>
          <p:cNvPr id="3" name="Content Placeholder 2">
            <a:extLst>
              <a:ext uri="{FF2B5EF4-FFF2-40B4-BE49-F238E27FC236}">
                <a16:creationId xmlns:a16="http://schemas.microsoft.com/office/drawing/2014/main" id="{4775BA49-F6A1-15BF-543A-BA7843A5BC5E}"/>
              </a:ext>
            </a:extLst>
          </p:cNvPr>
          <p:cNvSpPr>
            <a:spLocks noGrp="1"/>
          </p:cNvSpPr>
          <p:nvPr>
            <p:ph idx="1"/>
          </p:nvPr>
        </p:nvSpPr>
        <p:spPr/>
        <p:txBody>
          <a:bodyPr/>
          <a:lstStyle/>
          <a:p>
            <a:endParaRPr lang="en-TH"/>
          </a:p>
        </p:txBody>
      </p:sp>
      <p:pic>
        <p:nvPicPr>
          <p:cNvPr id="4" name="Picture 3">
            <a:extLst>
              <a:ext uri="{FF2B5EF4-FFF2-40B4-BE49-F238E27FC236}">
                <a16:creationId xmlns:a16="http://schemas.microsoft.com/office/drawing/2014/main" id="{B587BD99-A0B6-D669-C4B0-EE4AE1C7CF71}"/>
              </a:ext>
            </a:extLst>
          </p:cNvPr>
          <p:cNvPicPr>
            <a:picLocks noChangeAspect="1"/>
          </p:cNvPicPr>
          <p:nvPr/>
        </p:nvPicPr>
        <p:blipFill>
          <a:blip r:embed="rId2"/>
          <a:stretch>
            <a:fillRect/>
          </a:stretch>
        </p:blipFill>
        <p:spPr>
          <a:xfrm>
            <a:off x="-61913" y="0"/>
            <a:ext cx="12985344" cy="7081609"/>
          </a:xfrm>
          <a:prstGeom prst="rect">
            <a:avLst/>
          </a:prstGeom>
        </p:spPr>
      </p:pic>
      <p:sp>
        <p:nvSpPr>
          <p:cNvPr id="5" name="TextBox 4">
            <a:extLst>
              <a:ext uri="{FF2B5EF4-FFF2-40B4-BE49-F238E27FC236}">
                <a16:creationId xmlns:a16="http://schemas.microsoft.com/office/drawing/2014/main" id="{871F838C-AD52-8357-DB47-28572529CF20}"/>
              </a:ext>
            </a:extLst>
          </p:cNvPr>
          <p:cNvSpPr txBox="1"/>
          <p:nvPr/>
        </p:nvSpPr>
        <p:spPr>
          <a:xfrm>
            <a:off x="8711354" y="6216871"/>
            <a:ext cx="4212077" cy="646331"/>
          </a:xfrm>
          <a:prstGeom prst="rect">
            <a:avLst/>
          </a:prstGeom>
          <a:noFill/>
        </p:spPr>
        <p:txBody>
          <a:bodyPr wrap="square" rtlCol="0">
            <a:spAutoFit/>
          </a:bodyPr>
          <a:lstStyle/>
          <a:p>
            <a:r>
              <a:rPr lang="en-US" dirty="0"/>
              <a:t>T</a:t>
            </a:r>
            <a:r>
              <a:rPr lang="en-TH" dirty="0"/>
              <a:t>witter: phaikyeong</a:t>
            </a:r>
          </a:p>
          <a:p>
            <a:r>
              <a:rPr lang="en-US" dirty="0"/>
              <a:t>E</a:t>
            </a:r>
            <a:r>
              <a:rPr lang="en-TH" dirty="0"/>
              <a:t>mail: phaikyeong@tropmedres.ac</a:t>
            </a:r>
          </a:p>
        </p:txBody>
      </p:sp>
    </p:spTree>
    <p:extLst>
      <p:ext uri="{BB962C8B-B14F-4D97-AF65-F5344CB8AC3E}">
        <p14:creationId xmlns:p14="http://schemas.microsoft.com/office/powerpoint/2010/main" val="255180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42AFD8-0287-AC47-8668-878F3BD38A96}"/>
              </a:ext>
            </a:extLst>
          </p:cNvPr>
          <p:cNvSpPr>
            <a:spLocks noGrp="1"/>
          </p:cNvSpPr>
          <p:nvPr>
            <p:ph idx="1"/>
          </p:nvPr>
        </p:nvSpPr>
        <p:spPr>
          <a:xfrm>
            <a:off x="653143" y="1099457"/>
            <a:ext cx="10929257" cy="4996543"/>
          </a:xfrm>
        </p:spPr>
        <p:txBody>
          <a:bodyPr>
            <a:normAutofit/>
          </a:bodyPr>
          <a:lstStyle/>
          <a:p>
            <a:r>
              <a:rPr lang="en-US" dirty="0"/>
              <a:t>Children have historically been excluded from the vast majority of trials.</a:t>
            </a:r>
            <a:endParaRPr lang="en-US" baseline="30000" dirty="0"/>
          </a:p>
          <a:p>
            <a:r>
              <a:rPr lang="en-US" dirty="0"/>
              <a:t>Seen as </a:t>
            </a:r>
            <a:r>
              <a:rPr lang="en-US" dirty="0">
                <a:solidFill>
                  <a:srgbClr val="FF0000"/>
                </a:solidFill>
              </a:rPr>
              <a:t>vulnerable - </a:t>
            </a:r>
            <a:r>
              <a:rPr lang="en-US" dirty="0"/>
              <a:t>need to be protected from research</a:t>
            </a:r>
          </a:p>
          <a:p>
            <a:r>
              <a:rPr lang="en-US" dirty="0"/>
              <a:t>However, the imputation of information gained from adult studies to the pediatric population is often scientifically and ethically wrong. </a:t>
            </a:r>
          </a:p>
          <a:p>
            <a:r>
              <a:rPr lang="en-US" dirty="0"/>
              <a:t>Pediatric physiology, disease processes, and the pharmacokinetics of drugs used are likely to be different in children. </a:t>
            </a:r>
          </a:p>
        </p:txBody>
      </p:sp>
    </p:spTree>
    <p:extLst>
      <p:ext uri="{BB962C8B-B14F-4D97-AF65-F5344CB8AC3E}">
        <p14:creationId xmlns:p14="http://schemas.microsoft.com/office/powerpoint/2010/main" val="2704649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ED9C4-2040-964B-9857-82BCF17CEB2B}"/>
              </a:ext>
            </a:extLst>
          </p:cNvPr>
          <p:cNvPicPr>
            <a:picLocks noChangeAspect="1"/>
          </p:cNvPicPr>
          <p:nvPr/>
        </p:nvPicPr>
        <p:blipFill rotWithShape="1">
          <a:blip r:embed="rId2"/>
          <a:srcRect b="2028"/>
          <a:stretch/>
        </p:blipFill>
        <p:spPr>
          <a:xfrm>
            <a:off x="1524000" y="857004"/>
            <a:ext cx="9144000" cy="5039705"/>
          </a:xfrm>
          <a:prstGeom prst="rect">
            <a:avLst/>
          </a:prstGeom>
        </p:spPr>
      </p:pic>
      <p:sp>
        <p:nvSpPr>
          <p:cNvPr id="2" name="TextBox 1">
            <a:extLst>
              <a:ext uri="{FF2B5EF4-FFF2-40B4-BE49-F238E27FC236}">
                <a16:creationId xmlns:a16="http://schemas.microsoft.com/office/drawing/2014/main" id="{765AA127-AB3D-1243-821C-113E9D522593}"/>
              </a:ext>
            </a:extLst>
          </p:cNvPr>
          <p:cNvSpPr txBox="1"/>
          <p:nvPr/>
        </p:nvSpPr>
        <p:spPr>
          <a:xfrm>
            <a:off x="159602" y="240394"/>
            <a:ext cx="3321727" cy="646331"/>
          </a:xfrm>
          <a:prstGeom prst="rect">
            <a:avLst/>
          </a:prstGeom>
          <a:noFill/>
        </p:spPr>
        <p:txBody>
          <a:bodyPr wrap="square" rtlCol="0">
            <a:spAutoFit/>
          </a:bodyPr>
          <a:lstStyle/>
          <a:p>
            <a:r>
              <a:rPr lang="en-US" i="1" dirty="0"/>
              <a:t>E</a:t>
            </a:r>
            <a:r>
              <a:rPr lang="en-TH" i="1" dirty="0"/>
              <a:t>xample of a MORU-led ongoing clinical trial with children</a:t>
            </a:r>
          </a:p>
        </p:txBody>
      </p:sp>
      <p:sp>
        <p:nvSpPr>
          <p:cNvPr id="3" name="TextBox 2">
            <a:extLst>
              <a:ext uri="{FF2B5EF4-FFF2-40B4-BE49-F238E27FC236}">
                <a16:creationId xmlns:a16="http://schemas.microsoft.com/office/drawing/2014/main" id="{A96E550D-3E89-D449-8E30-3274B19A449B}"/>
              </a:ext>
            </a:extLst>
          </p:cNvPr>
          <p:cNvSpPr txBox="1"/>
          <p:nvPr/>
        </p:nvSpPr>
        <p:spPr>
          <a:xfrm>
            <a:off x="242371" y="6261538"/>
            <a:ext cx="12037764" cy="338554"/>
          </a:xfrm>
          <a:prstGeom prst="rect">
            <a:avLst/>
          </a:prstGeom>
          <a:noFill/>
        </p:spPr>
        <p:txBody>
          <a:bodyPr wrap="square" rtlCol="0">
            <a:spAutoFit/>
          </a:bodyPr>
          <a:lstStyle/>
          <a:p>
            <a:r>
              <a:rPr lang="en-US" sz="1600" dirty="0">
                <a:solidFill>
                  <a:srgbClr val="FF0000"/>
                </a:solidFill>
              </a:rPr>
              <a:t>T</a:t>
            </a:r>
            <a:r>
              <a:rPr lang="en-TH" sz="1600" dirty="0">
                <a:solidFill>
                  <a:srgbClr val="FF0000"/>
                </a:solidFill>
              </a:rPr>
              <a:t>riple </a:t>
            </a:r>
            <a:r>
              <a:rPr lang="en-TH" sz="1600" dirty="0"/>
              <a:t>artemisinin combination therapy (new treatment) vs artemisinin combination therapy (current treatment using </a:t>
            </a:r>
            <a:r>
              <a:rPr lang="en-TH" sz="1600" dirty="0">
                <a:solidFill>
                  <a:srgbClr val="FF0000"/>
                </a:solidFill>
              </a:rPr>
              <a:t>two drugs</a:t>
            </a:r>
            <a:r>
              <a:rPr lang="en-TH" sz="1600" dirty="0"/>
              <a:t>)</a:t>
            </a:r>
          </a:p>
        </p:txBody>
      </p:sp>
    </p:spTree>
    <p:extLst>
      <p:ext uri="{BB962C8B-B14F-4D97-AF65-F5344CB8AC3E}">
        <p14:creationId xmlns:p14="http://schemas.microsoft.com/office/powerpoint/2010/main" val="2985456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a:xfrm>
            <a:off x="550032" y="1400507"/>
            <a:ext cx="2607733" cy="4525963"/>
          </a:xfrm>
        </p:spPr>
        <p:txBody>
          <a:bodyPr>
            <a:normAutofit/>
          </a:bodyPr>
          <a:lstStyle/>
          <a:p>
            <a:pPr marL="0" indent="0">
              <a:buNone/>
            </a:pPr>
            <a:r>
              <a:rPr lang="en-US" dirty="0"/>
              <a:t>“We should protect children </a:t>
            </a:r>
            <a:r>
              <a:rPr lang="en-US" i="1" dirty="0"/>
              <a:t>through</a:t>
            </a:r>
            <a:r>
              <a:rPr lang="en-US" dirty="0"/>
              <a:t> research not </a:t>
            </a:r>
            <a:r>
              <a:rPr lang="en-US" i="1" dirty="0"/>
              <a:t>from</a:t>
            </a:r>
            <a:r>
              <a:rPr lang="en-US" dirty="0"/>
              <a:t> research”</a:t>
            </a:r>
          </a:p>
        </p:txBody>
      </p:sp>
      <p:pic>
        <p:nvPicPr>
          <p:cNvPr id="5" name="Picture 4" descr="Screen Shot 2016-11-22 at 19.16.03.png"/>
          <p:cNvPicPr>
            <a:picLocks noChangeAspect="1"/>
          </p:cNvPicPr>
          <p:nvPr/>
        </p:nvPicPr>
        <p:blipFill rotWithShape="1">
          <a:blip r:embed="rId3">
            <a:extLst>
              <a:ext uri="{28A0092B-C50C-407E-A947-70E740481C1C}">
                <a14:useLocalDpi xmlns:a14="http://schemas.microsoft.com/office/drawing/2010/main" val="0"/>
              </a:ext>
            </a:extLst>
          </a:blip>
          <a:srcRect l="23587" t="14575" r="6238"/>
          <a:stretch/>
        </p:blipFill>
        <p:spPr>
          <a:xfrm>
            <a:off x="3157765" y="350802"/>
            <a:ext cx="8020279" cy="5777981"/>
          </a:xfrm>
          <a:prstGeom prst="rect">
            <a:avLst/>
          </a:prstGeom>
        </p:spPr>
      </p:pic>
      <p:sp>
        <p:nvSpPr>
          <p:cNvPr id="6" name="Rectangle 5"/>
          <p:cNvSpPr/>
          <p:nvPr/>
        </p:nvSpPr>
        <p:spPr>
          <a:xfrm>
            <a:off x="1356809" y="6331097"/>
            <a:ext cx="9996991" cy="369332"/>
          </a:xfrm>
          <a:prstGeom prst="rect">
            <a:avLst/>
          </a:prstGeom>
        </p:spPr>
        <p:txBody>
          <a:bodyPr wrap="square">
            <a:spAutoFit/>
          </a:bodyPr>
          <a:lstStyle/>
          <a:p>
            <a:r>
              <a:rPr lang="en-US" i="1" dirty="0">
                <a:hlinkClick r:id="rId4"/>
              </a:rPr>
              <a:t>http://nuffieldbioethics.org/wp-content/uploads/Children-and-clinical-research-full-report.pdf</a:t>
            </a:r>
            <a:r>
              <a:rPr lang="en-US" i="1" dirty="0"/>
              <a:t> 2015</a:t>
            </a:r>
          </a:p>
        </p:txBody>
      </p:sp>
    </p:spTree>
    <p:extLst>
      <p:ext uri="{BB962C8B-B14F-4D97-AF65-F5344CB8AC3E}">
        <p14:creationId xmlns:p14="http://schemas.microsoft.com/office/powerpoint/2010/main" val="4092944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4D6-4782-7B42-4413-54D9886622C9}"/>
              </a:ext>
            </a:extLst>
          </p:cNvPr>
          <p:cNvSpPr>
            <a:spLocks noGrp="1"/>
          </p:cNvSpPr>
          <p:nvPr>
            <p:ph type="title"/>
          </p:nvPr>
        </p:nvSpPr>
        <p:spPr/>
        <p:txBody>
          <a:bodyPr/>
          <a:lstStyle/>
          <a:p>
            <a:r>
              <a:rPr lang="en-TH" dirty="0"/>
              <a:t>Elements of valid consent</a:t>
            </a:r>
          </a:p>
        </p:txBody>
      </p:sp>
      <p:sp>
        <p:nvSpPr>
          <p:cNvPr id="3" name="Content Placeholder 2">
            <a:extLst>
              <a:ext uri="{FF2B5EF4-FFF2-40B4-BE49-F238E27FC236}">
                <a16:creationId xmlns:a16="http://schemas.microsoft.com/office/drawing/2014/main" id="{6BF61107-79BD-13B4-4970-5A1D387CD445}"/>
              </a:ext>
            </a:extLst>
          </p:cNvPr>
          <p:cNvSpPr>
            <a:spLocks noGrp="1"/>
          </p:cNvSpPr>
          <p:nvPr>
            <p:ph idx="1"/>
          </p:nvPr>
        </p:nvSpPr>
        <p:spPr/>
        <p:txBody>
          <a:bodyPr/>
          <a:lstStyle/>
          <a:p>
            <a:r>
              <a:rPr lang="en-TH" dirty="0"/>
              <a:t>Information</a:t>
            </a:r>
          </a:p>
          <a:p>
            <a:r>
              <a:rPr lang="en-TH" dirty="0"/>
              <a:t>Comprehension</a:t>
            </a:r>
          </a:p>
          <a:p>
            <a:r>
              <a:rPr lang="en-TH" dirty="0"/>
              <a:t>Voluntariness</a:t>
            </a:r>
          </a:p>
        </p:txBody>
      </p:sp>
    </p:spTree>
    <p:extLst>
      <p:ext uri="{BB962C8B-B14F-4D97-AF65-F5344CB8AC3E}">
        <p14:creationId xmlns:p14="http://schemas.microsoft.com/office/powerpoint/2010/main" val="743068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C3B-5F05-FB4F-A25C-FDD18626118E}"/>
              </a:ext>
            </a:extLst>
          </p:cNvPr>
          <p:cNvSpPr>
            <a:spLocks noGrp="1"/>
          </p:cNvSpPr>
          <p:nvPr>
            <p:ph type="title"/>
          </p:nvPr>
        </p:nvSpPr>
        <p:spPr/>
        <p:txBody>
          <a:bodyPr/>
          <a:lstStyle/>
          <a:p>
            <a:r>
              <a:rPr lang="en-TH" dirty="0"/>
              <a:t>Informed Consent for Research</a:t>
            </a:r>
          </a:p>
        </p:txBody>
      </p:sp>
      <p:sp>
        <p:nvSpPr>
          <p:cNvPr id="3" name="Content Placeholder 2">
            <a:extLst>
              <a:ext uri="{FF2B5EF4-FFF2-40B4-BE49-F238E27FC236}">
                <a16:creationId xmlns:a16="http://schemas.microsoft.com/office/drawing/2014/main" id="{B3A4574C-C6CA-A94B-A548-2212878C7B9D}"/>
              </a:ext>
            </a:extLst>
          </p:cNvPr>
          <p:cNvSpPr>
            <a:spLocks noGrp="1"/>
          </p:cNvSpPr>
          <p:nvPr>
            <p:ph idx="1"/>
          </p:nvPr>
        </p:nvSpPr>
        <p:spPr/>
        <p:txBody>
          <a:bodyPr>
            <a:normAutofit/>
          </a:bodyPr>
          <a:lstStyle/>
          <a:p>
            <a:pPr marL="0" indent="0">
              <a:buNone/>
            </a:pPr>
            <a:r>
              <a:rPr lang="en-US" sz="3200" dirty="0"/>
              <a:t>A process by which a subject voluntarily confirms his or her willingness to participate in a particular trial/*research, after having been informed of all aspects of the trial/*research that are relevant to the subject's decision to participate. </a:t>
            </a:r>
          </a:p>
          <a:p>
            <a:pPr marL="0" indent="0">
              <a:buNone/>
            </a:pPr>
            <a:r>
              <a:rPr lang="en-US" sz="3200" dirty="0"/>
              <a:t>(ICH GCP 2016)</a:t>
            </a:r>
          </a:p>
          <a:p>
            <a:pPr marL="0" indent="0">
              <a:buNone/>
            </a:pPr>
            <a:endParaRPr lang="en-US" sz="3200" dirty="0"/>
          </a:p>
          <a:p>
            <a:pPr marL="0" indent="0">
              <a:buNone/>
            </a:pPr>
            <a:r>
              <a:rPr lang="en-US" sz="3200" dirty="0"/>
              <a:t>*clinical research’ covers an immensely wide range of activity </a:t>
            </a:r>
          </a:p>
          <a:p>
            <a:pPr marL="0" indent="0">
              <a:buNone/>
            </a:pPr>
            <a:endParaRPr lang="en-TH" sz="3200" dirty="0"/>
          </a:p>
        </p:txBody>
      </p:sp>
    </p:spTree>
    <p:extLst>
      <p:ext uri="{BB962C8B-B14F-4D97-AF65-F5344CB8AC3E}">
        <p14:creationId xmlns:p14="http://schemas.microsoft.com/office/powerpoint/2010/main" val="886065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3" y="365125"/>
            <a:ext cx="10515600" cy="1325563"/>
          </a:xfrm>
        </p:spPr>
        <p:txBody>
          <a:bodyPr/>
          <a:lstStyle/>
          <a:p>
            <a:r>
              <a:rPr lang="en-US" dirty="0"/>
              <a:t>Assent</a:t>
            </a:r>
          </a:p>
        </p:txBody>
      </p:sp>
      <p:sp>
        <p:nvSpPr>
          <p:cNvPr id="3" name="Content Placeholder 2"/>
          <p:cNvSpPr>
            <a:spLocks noGrp="1"/>
          </p:cNvSpPr>
          <p:nvPr>
            <p:ph idx="1"/>
          </p:nvPr>
        </p:nvSpPr>
        <p:spPr>
          <a:xfrm>
            <a:off x="481013" y="1690688"/>
            <a:ext cx="11277600" cy="4525963"/>
          </a:xfrm>
        </p:spPr>
        <p:txBody>
          <a:bodyPr>
            <a:normAutofit/>
          </a:bodyPr>
          <a:lstStyle/>
          <a:p>
            <a:pPr marL="0" indent="0">
              <a:buNone/>
            </a:pPr>
            <a:r>
              <a:rPr lang="en-US" sz="3200" dirty="0"/>
              <a:t>The US Code of Federal Regulations: “the IRB must determine that adequate provisions are made for soliciting the </a:t>
            </a:r>
            <a:r>
              <a:rPr lang="en-US" sz="3200" dirty="0">
                <a:solidFill>
                  <a:srgbClr val="FF0000"/>
                </a:solidFill>
              </a:rPr>
              <a:t>assent </a:t>
            </a:r>
            <a:r>
              <a:rPr lang="en-US" sz="3200" dirty="0"/>
              <a:t>of the children”</a:t>
            </a:r>
          </a:p>
          <a:p>
            <a:pPr marL="0" indent="0">
              <a:buNone/>
            </a:pPr>
            <a:endParaRPr lang="en-US" sz="3200" dirty="0"/>
          </a:p>
          <a:p>
            <a:pPr marL="0" indent="0">
              <a:buNone/>
            </a:pPr>
            <a:r>
              <a:rPr lang="en-US" sz="3200" dirty="0"/>
              <a:t>When a potential research subject who is deemed incapable of giving informed consent is able to give </a:t>
            </a:r>
            <a:r>
              <a:rPr lang="en-US" sz="3200" dirty="0">
                <a:solidFill>
                  <a:srgbClr val="FF0000"/>
                </a:solidFill>
              </a:rPr>
              <a:t>assent</a:t>
            </a:r>
            <a:r>
              <a:rPr lang="en-US" sz="3200" dirty="0"/>
              <a:t> to decisions about participation in research, the physician must seek that </a:t>
            </a:r>
            <a:r>
              <a:rPr lang="en-US" sz="3200" dirty="0">
                <a:solidFill>
                  <a:srgbClr val="FF0000"/>
                </a:solidFill>
              </a:rPr>
              <a:t>assent </a:t>
            </a:r>
            <a:r>
              <a:rPr lang="en-US" sz="3200" dirty="0"/>
              <a:t>in addition to the consent of the </a:t>
            </a:r>
            <a:r>
              <a:rPr lang="en-US" sz="3200" dirty="0">
                <a:solidFill>
                  <a:schemeClr val="tx2">
                    <a:lumMod val="60000"/>
                    <a:lumOff val="40000"/>
                  </a:schemeClr>
                </a:solidFill>
              </a:rPr>
              <a:t>legally </a:t>
            </a:r>
            <a:r>
              <a:rPr lang="en-US" sz="3200" dirty="0" err="1">
                <a:solidFill>
                  <a:schemeClr val="tx2">
                    <a:lumMod val="60000"/>
                    <a:lumOff val="40000"/>
                  </a:schemeClr>
                </a:solidFill>
              </a:rPr>
              <a:t>authorised</a:t>
            </a:r>
            <a:r>
              <a:rPr lang="en-US" sz="3200" dirty="0">
                <a:solidFill>
                  <a:schemeClr val="tx2">
                    <a:lumMod val="60000"/>
                    <a:lumOff val="40000"/>
                  </a:schemeClr>
                </a:solidFill>
              </a:rPr>
              <a:t> representative</a:t>
            </a:r>
          </a:p>
          <a:p>
            <a:pPr marL="0" indent="0">
              <a:buNone/>
            </a:pPr>
            <a:r>
              <a:rPr lang="en-US" sz="3200" i="1" dirty="0"/>
              <a:t>(Declaration of Helsinki 2013)</a:t>
            </a:r>
          </a:p>
          <a:p>
            <a:pPr marL="0" indent="0">
              <a:buNone/>
            </a:pPr>
            <a:endParaRPr lang="en-US" sz="3200" dirty="0"/>
          </a:p>
        </p:txBody>
      </p:sp>
    </p:spTree>
    <p:extLst>
      <p:ext uri="{BB962C8B-B14F-4D97-AF65-F5344CB8AC3E}">
        <p14:creationId xmlns:p14="http://schemas.microsoft.com/office/powerpoint/2010/main" val="39052129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TotalTime>
  <Words>1479</Words>
  <Application>Microsoft Macintosh PowerPoint</Application>
  <PresentationFormat>Widescreen</PresentationFormat>
  <Paragraphs>129</Paragraphs>
  <Slides>32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BlinkMacSystemFont</vt:lpstr>
      <vt:lpstr>Calibri</vt:lpstr>
      <vt:lpstr>Calibri Light</vt:lpstr>
      <vt:lpstr>Seaford</vt:lpstr>
      <vt:lpstr>Office Theme</vt:lpstr>
      <vt:lpstr>Ethical challenges in paediatric research: consent and assent   Phaik Yeong Cheah, B.Pharm, MSc (Bioethics), PhD </vt:lpstr>
      <vt:lpstr>PowerPoint Presentation</vt:lpstr>
      <vt:lpstr>Should research with children be conducted? </vt:lpstr>
      <vt:lpstr>PowerPoint Presentation</vt:lpstr>
      <vt:lpstr>PowerPoint Presentation</vt:lpstr>
      <vt:lpstr>PowerPoint Presentation</vt:lpstr>
      <vt:lpstr>Elements of valid consent</vt:lpstr>
      <vt:lpstr>Informed Consent for Research</vt:lpstr>
      <vt:lpstr>Assent</vt:lpstr>
      <vt:lpstr>Why should assent be sought? </vt:lpstr>
      <vt:lpstr>PowerPoint Presentation</vt:lpstr>
      <vt:lpstr>Many challenges!</vt:lpstr>
      <vt:lpstr>PowerPoint Presentation</vt:lpstr>
      <vt:lpstr>PowerPoint Presentation</vt:lpstr>
      <vt:lpstr>How much information and how to give it?  </vt:lpstr>
      <vt:lpstr>When should assent be sought?</vt:lpstr>
      <vt:lpstr>Who should provide proxy consent?</vt:lpstr>
      <vt:lpstr>Diverse terminology</vt:lpstr>
      <vt:lpstr>Who is this person??</vt:lpstr>
      <vt:lpstr>PowerPoint Presentation</vt:lpstr>
      <vt:lpstr>More challenges in low income settings challenges</vt:lpstr>
      <vt:lpstr>PowerPoint Presentation</vt:lpstr>
      <vt:lpstr>PowerPoint Presentation</vt:lpstr>
      <vt:lpstr>PowerPoint Presentation</vt:lpstr>
      <vt:lpstr>When should children consent in their own right? </vt:lpstr>
      <vt:lpstr>Going forward</vt:lpstr>
      <vt:lpstr>Assent vs consent</vt:lpstr>
      <vt:lpstr>UN Convention on the Rights of the Child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Phaikyeong Cheah</dc:creator>
  <cp:lastModifiedBy>Phaikyeong Cheah</cp:lastModifiedBy>
  <cp:revision>32</cp:revision>
  <cp:lastPrinted>2022-06-21T05:07:58Z</cp:lastPrinted>
  <dcterms:created xsi:type="dcterms:W3CDTF">2022-06-21T03:23:21Z</dcterms:created>
  <dcterms:modified xsi:type="dcterms:W3CDTF">2022-07-22T04:21:03Z</dcterms:modified>
</cp:coreProperties>
</file>